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handoutMasterIdLst>
    <p:handoutMasterId r:id="rId26"/>
  </p:handoutMasterIdLst>
  <p:sldIdLst>
    <p:sldId id="256" r:id="rId5"/>
    <p:sldId id="277" r:id="rId6"/>
    <p:sldId id="286" r:id="rId7"/>
    <p:sldId id="262" r:id="rId8"/>
    <p:sldId id="263" r:id="rId9"/>
    <p:sldId id="264" r:id="rId10"/>
    <p:sldId id="303" r:id="rId11"/>
    <p:sldId id="304" r:id="rId12"/>
    <p:sldId id="305" r:id="rId13"/>
    <p:sldId id="258" r:id="rId14"/>
    <p:sldId id="290" r:id="rId15"/>
    <p:sldId id="291" r:id="rId16"/>
    <p:sldId id="292" r:id="rId17"/>
    <p:sldId id="293" r:id="rId18"/>
    <p:sldId id="294" r:id="rId19"/>
    <p:sldId id="295" r:id="rId20"/>
    <p:sldId id="300" r:id="rId21"/>
    <p:sldId id="301" r:id="rId22"/>
    <p:sldId id="302"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3215" autoAdjust="0"/>
  </p:normalViewPr>
  <p:slideViewPr>
    <p:cSldViewPr snapToGrid="0">
      <p:cViewPr>
        <p:scale>
          <a:sx n="115" d="100"/>
          <a:sy n="115" d="100"/>
        </p:scale>
        <p:origin x="-186" y="36"/>
      </p:cViewPr>
      <p:guideLst>
        <p:guide orient="horz" pos="792"/>
        <p:guide orient="horz" pos="960"/>
        <p:guide pos="3144"/>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6/7/2024</a:t>
            </a:fld>
            <a:endParaRPr lang="en-US" dirty="0"/>
          </a:p>
        </p:txBody>
      </p:sp>
      <p:sp>
        <p:nvSpPr>
          <p:cNvPr id="4" name="Footer Placeholder 3">
            <a:extLst>
              <a:ext uri="{FF2B5EF4-FFF2-40B4-BE49-F238E27FC236}">
                <a16:creationId xmlns=""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6/7/2024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1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1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 xmlns:a16="http://schemas.microsoft.com/office/drawing/2014/main" id="{AEE6DE36-A3C9-4D40-B471-F49B6A875D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 xmlns:a16="http://schemas.microsoft.com/office/drawing/2014/main" id="{99FF86FA-8891-4235-B88B-CFCA3B57E53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 xmlns:a16="http://schemas.microsoft.com/office/drawing/2014/main" id="{D9F1898E-3E74-4E43-A202-1A6640227466}"/>
              </a:ext>
              <a:ext uri="{C183D7F6-B498-43B3-948B-1728B52AA6E4}">
                <adec:decorative xmlns=""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 xmlns:a16="http://schemas.microsoft.com/office/drawing/2014/main" id="{31EB8EE7-3843-4CA8-879D-5D985DAA0D1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 xmlns:a16="http://schemas.microsoft.com/office/drawing/2014/main" id="{5FF0EEFD-0038-4A2F-AD3B-01A98EFF5CF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 xmlns:a16="http://schemas.microsoft.com/office/drawing/2014/main" id="{AF8E4D1E-5580-4429-B822-B0ACA17BF2DE}"/>
              </a:ext>
              <a:ext uri="{C183D7F6-B498-43B3-948B-1728B52AA6E4}">
                <adec:decorative xmlns=""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 xmlns:a16="http://schemas.microsoft.com/office/drawing/2014/main" id="{628EFE5A-E7ED-42E0-B4F7-CD6FB9AC0BE3}"/>
              </a:ext>
              <a:ext uri="{C183D7F6-B498-43B3-948B-1728B52AA6E4}">
                <adec:decorative xmlns=""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 xmlns:a16="http://schemas.microsoft.com/office/drawing/2014/main" id="{A99E5560-6CE0-4494-96B0-E58711D435AA}"/>
              </a:ext>
              <a:ext uri="{C183D7F6-B498-43B3-948B-1728B52AA6E4}">
                <adec:decorative xmlns=""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E88DF45F-9FEA-47BE-AC15-52BE148E1814}"/>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 xmlns:a16="http://schemas.microsoft.com/office/drawing/2014/main" id="{6FBF4C06-0880-4F64-AC8F-328C5513CDB3}"/>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 xmlns:a16="http://schemas.microsoft.com/office/drawing/2014/main" id="{7056531B-7079-455E-BCF7-DB094C331221}"/>
              </a:ext>
              <a:ext uri="{C183D7F6-B498-43B3-948B-1728B52AA6E4}">
                <adec:decorative xmlns=""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F61F2D70-0FC3-41BD-9F38-7F41F01349A9}"/>
              </a:ext>
              <a:ext uri="{C183D7F6-B498-43B3-948B-1728B52AA6E4}">
                <adec:decorative xmlns=""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 xmlns:a16="http://schemas.microsoft.com/office/drawing/2014/main" id="{0CBECFE1-9F80-4EFE-9699-3A240475EEDE}"/>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E245CE27-BF50-45D1-92DF-3CC2CC341A7C}"/>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 xmlns:a16="http://schemas.microsoft.com/office/drawing/2014/main" id="{A21A7A3E-FAE9-412E-9085-C5396DD58558}"/>
              </a:ext>
              <a:ext uri="{C183D7F6-B498-43B3-948B-1728B52AA6E4}">
                <adec:decorative xmlns=""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 xmlns:a16="http://schemas.microsoft.com/office/drawing/2014/main" id="{53DC4F1A-B4E3-468C-B5D4-1171E63EFA17}"/>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 xmlns:a16="http://schemas.microsoft.com/office/drawing/2014/main" id="{2DB417EF-A4F1-45A2-ACA0-5C82104244A7}"/>
              </a:ext>
              <a:ext uri="{C183D7F6-B498-43B3-948B-1728B52AA6E4}">
                <adec:decorative xmlns=""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5E81057A-21E4-4E98-BFE7-5B870E5EAA41}"/>
              </a:ext>
              <a:ext uri="{C183D7F6-B498-43B3-948B-1728B52AA6E4}">
                <adec:decorative xmlns=""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0E7D18C9-8D44-4323-B6BF-BF76C2381281}"/>
              </a:ext>
              <a:ext uri="{C183D7F6-B498-43B3-948B-1728B52AA6E4}">
                <adec:decorative xmlns=""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7201D3F8-FF19-44BC-9EE7-6B58CD82BBD1}"/>
              </a:ext>
              <a:ext uri="{C183D7F6-B498-43B3-948B-1728B52AA6E4}">
                <adec:decorative xmlns=""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E6ACB076-AF56-41FE-9380-E9AD0CF40394}"/>
              </a:ext>
              <a:ext uri="{C183D7F6-B498-43B3-948B-1728B52AA6E4}">
                <adec:decorative xmlns=""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401BD79D-A068-4E2B-A576-16599ECD33DF}"/>
              </a:ext>
              <a:ext uri="{C183D7F6-B498-43B3-948B-1728B52AA6E4}">
                <adec:decorative xmlns=""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 xmlns:a16="http://schemas.microsoft.com/office/drawing/2014/main" id="{B2402DAC-DB2C-47BE-AE78-07846291BB8E}"/>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 xmlns:a16="http://schemas.microsoft.com/office/drawing/2014/main" id="{56630BF6-F55A-46EA-AB98-D26668FA2C01}"/>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 xmlns:a16="http://schemas.microsoft.com/office/drawing/2014/main" id="{A46611B7-8FF7-4773-9FAF-EF9DE18D43A7}"/>
              </a:ext>
              <a:ext uri="{C183D7F6-B498-43B3-948B-1728B52AA6E4}">
                <adec:decorative xmlns=""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 xmlns:a16="http://schemas.microsoft.com/office/drawing/2014/main" id="{40029F77-2501-4EBF-A232-5031A447FD8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 xmlns:a16="http://schemas.microsoft.com/office/drawing/2014/main" id="{D31546F0-9E2B-4020-9199-B800E39E3335}"/>
              </a:ext>
              <a:ext uri="{C183D7F6-B498-43B3-948B-1728B52AA6E4}">
                <adec:decorative xmlns=""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 xmlns:a16="http://schemas.microsoft.com/office/drawing/2014/main" id="{54BCEF24-C76B-44E5-A457-E55658E8EB8B}"/>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 xmlns:a16="http://schemas.microsoft.com/office/drawing/2014/main" id="{AA46EB74-3A91-4DAA-ACF3-FF090B2F7C96}"/>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 xmlns:a16="http://schemas.microsoft.com/office/drawing/2014/main" id="{E1BC9BFE-80C0-4DA9-92DB-070C41E412BC}"/>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 xmlns:a16="http://schemas.microsoft.com/office/drawing/2014/main" id="{F5ED01E4-35BF-4165-86B2-E3BDFD91DEE3}"/>
                </a:ext>
                <a:ext uri="{C183D7F6-B498-43B3-948B-1728B52AA6E4}">
                  <adec:decorative xmlns=""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 uri="{C183D7F6-B498-43B3-948B-1728B52AA6E4}">
                  <adec:decorative xmlns="" xmlns:adec="http://schemas.microsoft.com/office/drawing/2017/decorative" val="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 uri="{C183D7F6-B498-43B3-948B-1728B52AA6E4}">
                  <adec:decorative xmlns=""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 uri="{C183D7F6-B498-43B3-948B-1728B52AA6E4}">
                  <adec:decorative xmlns="" xmlns:adec="http://schemas.microsoft.com/office/drawing/2017/decorative" val="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 uri="{C183D7F6-B498-43B3-948B-1728B52AA6E4}">
                  <adec:decorative xmlns=""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 uri="{C183D7F6-B498-43B3-948B-1728B52AA6E4}">
                  <adec:decorative xmlns=""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 uri="{C183D7F6-B498-43B3-948B-1728B52AA6E4}">
                  <adec:decorative xmlns=""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 uri="{C183D7F6-B498-43B3-948B-1728B52AA6E4}">
                  <adec:decorative xmlns=""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 uri="{C183D7F6-B498-43B3-948B-1728B52AA6E4}">
                  <adec:decorative xmlns=""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 uri="{C183D7F6-B498-43B3-948B-1728B52AA6E4}">
                  <adec:decorative xmlns=""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 uri="{C183D7F6-B498-43B3-948B-1728B52AA6E4}">
                  <adec:decorative xmlns=""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 uri="{C183D7F6-B498-43B3-948B-1728B52AA6E4}">
                  <adec:decorative xmlns=""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 uri="{C183D7F6-B498-43B3-948B-1728B52AA6E4}">
                  <adec:decorative xmlns=""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 uri="{C183D7F6-B498-43B3-948B-1728B52AA6E4}">
                  <adec:decorative xmlns=""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 uri="{C183D7F6-B498-43B3-948B-1728B52AA6E4}">
                  <adec:decorative xmlns=""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 uri="{C183D7F6-B498-43B3-948B-1728B52AA6E4}">
                  <adec:decorative xmlns=""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 uri="{C183D7F6-B498-43B3-948B-1728B52AA6E4}">
                  <adec:decorative xmlns=""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 uri="{C183D7F6-B498-43B3-948B-1728B52AA6E4}">
                  <adec:decorative xmlns=""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 uri="{C183D7F6-B498-43B3-948B-1728B52AA6E4}">
                  <adec:decorative xmlns=""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 uri="{C183D7F6-B498-43B3-948B-1728B52AA6E4}">
                  <adec:decorative xmlns=""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 uri="{C183D7F6-B498-43B3-948B-1728B52AA6E4}">
                  <adec:decorative xmlns=""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 uri="{C183D7F6-B498-43B3-948B-1728B52AA6E4}">
                  <adec:decorative xmlns=""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 uri="{C183D7F6-B498-43B3-948B-1728B52AA6E4}">
                  <adec:decorative xmlns=""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 uri="{C183D7F6-B498-43B3-948B-1728B52AA6E4}">
                  <adec:decorative xmlns=""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 uri="{C183D7F6-B498-43B3-948B-1728B52AA6E4}">
                  <adec:decorative xmlns=""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 uri="{C183D7F6-B498-43B3-948B-1728B52AA6E4}">
                  <adec:decorative xmlns=""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 uri="{C183D7F6-B498-43B3-948B-1728B52AA6E4}">
                  <adec:decorative xmlns=""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 uri="{C183D7F6-B498-43B3-948B-1728B52AA6E4}">
                  <adec:decorative xmlns=""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 uri="{C183D7F6-B498-43B3-948B-1728B52AA6E4}">
                  <adec:decorative xmlns=""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 uri="{C183D7F6-B498-43B3-948B-1728B52AA6E4}">
                  <adec:decorative xmlns=""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 uri="{C183D7F6-B498-43B3-948B-1728B52AA6E4}">
                  <adec:decorative xmlns=""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 uri="{C183D7F6-B498-43B3-948B-1728B52AA6E4}">
                  <adec:decorative xmlns=""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 uri="{C183D7F6-B498-43B3-948B-1728B52AA6E4}">
                  <adec:decorative xmlns=""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 uri="{C183D7F6-B498-43B3-948B-1728B52AA6E4}">
                  <adec:decorative xmlns=""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 uri="{C183D7F6-B498-43B3-948B-1728B52AA6E4}">
                  <adec:decorative xmlns=""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 uri="{C183D7F6-B498-43B3-948B-1728B52AA6E4}">
                  <adec:decorative xmlns=""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 uri="{C183D7F6-B498-43B3-948B-1728B52AA6E4}">
                  <adec:decorative xmlns=""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 uri="{C183D7F6-B498-43B3-948B-1728B52AA6E4}">
                  <adec:decorative xmlns=""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 uri="{C183D7F6-B498-43B3-948B-1728B52AA6E4}">
                  <adec:decorative xmlns=""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 uri="{C183D7F6-B498-43B3-948B-1728B52AA6E4}">
                  <adec:decorative xmlns=""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 uri="{C183D7F6-B498-43B3-948B-1728B52AA6E4}">
                  <adec:decorative xmlns=""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 uri="{C183D7F6-B498-43B3-948B-1728B52AA6E4}">
                  <adec:decorative xmlns=""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 uri="{C183D7F6-B498-43B3-948B-1728B52AA6E4}">
                  <adec:decorative xmlns=""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 uri="{C183D7F6-B498-43B3-948B-1728B52AA6E4}">
                  <adec:decorative xmlns=""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 uri="{C183D7F6-B498-43B3-948B-1728B52AA6E4}">
                  <adec:decorative xmlns=""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 xmlns:a16="http://schemas.microsoft.com/office/drawing/2014/main" id="{0C962441-913E-484B-806B-8AD5CE673426}"/>
              </a:ext>
              <a:ext uri="{C183D7F6-B498-43B3-948B-1728B52AA6E4}">
                <adec:decorative xmlns=""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 xmlns:a16="http://schemas.microsoft.com/office/drawing/2014/main" id="{76A6A8D4-352A-4CDF-8E34-3A3E06402913}"/>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 xmlns:a16="http://schemas.microsoft.com/office/drawing/2014/main" id="{4CDCB077-A12F-4FE0-AD96-924BF98DBB84}"/>
                </a:ext>
                <a:ext uri="{C183D7F6-B498-43B3-948B-1728B52AA6E4}">
                  <adec:decorative xmlns=""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 xmlns:a16="http://schemas.microsoft.com/office/drawing/2014/main" id="{17B41BF2-DA71-4B06-A2F0-757A5EF7047C}"/>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 xmlns:a16="http://schemas.microsoft.com/office/drawing/2014/main" id="{7FF8CD3D-0C64-4277-97B2-200B96EE223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 xmlns:a16="http://schemas.microsoft.com/office/drawing/2014/main" id="{12C5F573-21FC-4A6F-B46F-5583E20C994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 xmlns:a16="http://schemas.microsoft.com/office/drawing/2014/main" id="{C9BCCD2C-CC79-48FF-A486-98ECEAC4798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 xmlns:a16="http://schemas.microsoft.com/office/drawing/2014/main" id="{91CB31D0-C621-4EF7-AE25-5C3BCD5882C9}"/>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 xmlns:a16="http://schemas.microsoft.com/office/drawing/2014/main" id="{B2CC2F02-F98F-4E69-AA01-CCF96A602E1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 xmlns:a16="http://schemas.microsoft.com/office/drawing/2014/main" id="{2622C30D-68C5-43FD-997F-CFD4DD72E164}"/>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4F4AB913-E6BC-42AA-956F-BE8B54570B15}"/>
              </a:ext>
              <a:ext uri="{C183D7F6-B498-43B3-948B-1728B52AA6E4}">
                <adec:decorative xmlns=""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 xmlns:a16="http://schemas.microsoft.com/office/drawing/2014/main" id="{39C870B4-B099-4311-A8C7-2C72CD4D74E5}"/>
                </a:ext>
                <a:ext uri="{C183D7F6-B498-43B3-948B-1728B52AA6E4}">
                  <adec:decorative xmlns=""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40BFE83D-371B-498A-B5E9-347973288684}"/>
                </a:ext>
                <a:ext uri="{C183D7F6-B498-43B3-948B-1728B52AA6E4}">
                  <adec:decorative xmlns=""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866C73-B970-43C4-A474-D1203C4A3343}"/>
                </a:ext>
                <a:ext uri="{C183D7F6-B498-43B3-948B-1728B52AA6E4}">
                  <adec:decorative xmlns=""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 xmlns:a16="http://schemas.microsoft.com/office/drawing/2014/main" id="{C0C1F8BB-C13B-4B90-91D2-C95CB1363F0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 xmlns:a16="http://schemas.microsoft.com/office/drawing/2014/main" id="{266F531E-E93E-4E5C-9674-1B9C610CDF5F}"/>
                </a:ext>
                <a:ext uri="{C183D7F6-B498-43B3-948B-1728B52AA6E4}">
                  <adec:decorative xmlns=""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 xmlns:a16="http://schemas.microsoft.com/office/drawing/2014/main" id="{3E3AD939-EB0C-4B1E-9A4E-04D6BE504D40}"/>
                </a:ext>
                <a:ext uri="{C183D7F6-B498-43B3-948B-1728B52AA6E4}">
                  <adec:decorative xmlns=""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 xmlns:a16="http://schemas.microsoft.com/office/drawing/2014/main" id="{0C939296-0EC5-4504-B10B-2AA1A2F60A91}"/>
                </a:ext>
                <a:ext uri="{C183D7F6-B498-43B3-948B-1728B52AA6E4}">
                  <adec:decorative xmlns="" xmlns:adec="http://schemas.microsoft.com/office/drawing/2017/decorative" val="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 xmlns:a16="http://schemas.microsoft.com/office/drawing/2014/main" id="{11529D7C-E220-400B-93DB-76E3FF912E01}"/>
              </a:ext>
              <a:ext uri="{C183D7F6-B498-43B3-948B-1728B52AA6E4}">
                <adec:decorative xmlns=""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815C6-3AD0-46E6-A74A-1967BD91AF50}"/>
              </a:ext>
            </a:extLst>
          </p:cNvPr>
          <p:cNvSpPr>
            <a:spLocks noGrp="1"/>
          </p:cNvSpPr>
          <p:nvPr>
            <p:ph type="ctrTitle"/>
          </p:nvPr>
        </p:nvSpPr>
        <p:spPr>
          <a:xfrm>
            <a:off x="6084664" y="683824"/>
            <a:ext cx="5486400" cy="2387600"/>
          </a:xfrm>
        </p:spPr>
        <p:txBody>
          <a:bodyPr/>
          <a:lstStyle/>
          <a:p>
            <a:r>
              <a:rPr lang="en-US" dirty="0" err="1"/>
              <a:t>Médiathque</a:t>
            </a:r>
            <a:r>
              <a:rPr lang="en-US" dirty="0"/>
              <a:t> </a:t>
            </a:r>
            <a:br>
              <a:rPr lang="en-US" dirty="0"/>
            </a:br>
            <a:r>
              <a:rPr lang="en-US" dirty="0"/>
              <a:t>Numérique</a:t>
            </a:r>
          </a:p>
        </p:txBody>
      </p:sp>
      <p:sp>
        <p:nvSpPr>
          <p:cNvPr id="3" name="Subtitle 2">
            <a:extLst>
              <a:ext uri="{FF2B5EF4-FFF2-40B4-BE49-F238E27FC236}">
                <a16:creationId xmlns="" xmlns:a16="http://schemas.microsoft.com/office/drawing/2014/main" id="{1901B20D-4C28-4DA3-ABBD-718C22A5E58B}"/>
              </a:ext>
            </a:extLst>
          </p:cNvPr>
          <p:cNvSpPr>
            <a:spLocks noGrp="1"/>
          </p:cNvSpPr>
          <p:nvPr>
            <p:ph type="subTitle" idx="1"/>
          </p:nvPr>
        </p:nvSpPr>
        <p:spPr>
          <a:xfrm>
            <a:off x="6084664" y="3728942"/>
            <a:ext cx="5486400" cy="1655762"/>
          </a:xfrm>
        </p:spPr>
        <p:txBody>
          <a:bodyPr>
            <a:normAutofit/>
          </a:bodyPr>
          <a:lstStyle/>
          <a:p>
            <a:r>
              <a:rPr lang="en-US" sz="4400" dirty="0">
                <a:solidFill>
                  <a:srgbClr val="002060"/>
                </a:solidFill>
                <a:latin typeface="18 Khebrat Musamim" pitchFamily="50" charset="0"/>
                <a:cs typeface="18 Khebrat Musamim" pitchFamily="50" charset="0"/>
              </a:rPr>
              <a:t>Firas </a:t>
            </a:r>
            <a:r>
              <a:rPr lang="en-US" sz="4400" dirty="0" err="1">
                <a:solidFill>
                  <a:srgbClr val="002060"/>
                </a:solidFill>
                <a:latin typeface="18 Khebrat Musamim" pitchFamily="50" charset="0"/>
                <a:cs typeface="18 Khebrat Musamim" pitchFamily="50" charset="0"/>
              </a:rPr>
              <a:t>Abdelmoumen</a:t>
            </a:r>
            <a:endParaRPr lang="en-US" sz="4400" dirty="0">
              <a:solidFill>
                <a:srgbClr val="002060"/>
              </a:solidFill>
              <a:latin typeface="18 Khebrat Musamim" pitchFamily="50" charset="0"/>
              <a:cs typeface="18 Khebrat Musamim" pitchFamily="50" charset="0"/>
            </a:endParaRPr>
          </a:p>
          <a:p>
            <a:endParaRPr lang="en-US" sz="4400" dirty="0">
              <a:solidFill>
                <a:srgbClr val="002060"/>
              </a:solidFill>
              <a:latin typeface="18 Khebrat Musamim" pitchFamily="50" charset="0"/>
              <a:cs typeface="18 Khebrat Musamim" pitchFamily="50" charset="0"/>
            </a:endParaRPr>
          </a:p>
          <a:p>
            <a:r>
              <a:rPr lang="en-US" sz="4400" dirty="0" err="1">
                <a:solidFill>
                  <a:srgbClr val="002060"/>
                </a:solidFill>
                <a:latin typeface="18 Khebrat Musamim" pitchFamily="50" charset="0"/>
                <a:cs typeface="18 Khebrat Musamim" pitchFamily="50" charset="0"/>
              </a:rPr>
              <a:t>Rayen</a:t>
            </a:r>
            <a:r>
              <a:rPr lang="en-US" sz="4400" dirty="0">
                <a:solidFill>
                  <a:srgbClr val="002060"/>
                </a:solidFill>
                <a:latin typeface="18 Khebrat Musamim" pitchFamily="50" charset="0"/>
                <a:cs typeface="18 Khebrat Musamim" pitchFamily="50" charset="0"/>
              </a:rPr>
              <a:t> </a:t>
            </a:r>
            <a:r>
              <a:rPr lang="en-US" sz="4400" dirty="0" err="1">
                <a:solidFill>
                  <a:srgbClr val="002060"/>
                </a:solidFill>
                <a:latin typeface="18 Khebrat Musamim" pitchFamily="50" charset="0"/>
                <a:cs typeface="18 Khebrat Musamim" pitchFamily="50" charset="0"/>
              </a:rPr>
              <a:t>Idoudi</a:t>
            </a:r>
            <a:endParaRPr lang="en-US" sz="4400" dirty="0">
              <a:solidFill>
                <a:srgbClr val="002060"/>
              </a:solidFill>
              <a:latin typeface="18 Khebrat Musamim" pitchFamily="50" charset="0"/>
              <a:cs typeface="18 Khebrat Musamim" pitchFamily="50"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9DE7F2-E890-4744-88DD-A75F5E300513}"/>
              </a:ext>
            </a:extLst>
          </p:cNvPr>
          <p:cNvSpPr>
            <a:spLocks noGrp="1"/>
          </p:cNvSpPr>
          <p:nvPr>
            <p:ph type="ctrTitle"/>
          </p:nvPr>
        </p:nvSpPr>
        <p:spPr>
          <a:xfrm>
            <a:off x="6447452" y="1098339"/>
            <a:ext cx="5505061" cy="2264112"/>
          </a:xfrm>
        </p:spPr>
        <p:txBody>
          <a:bodyPr/>
          <a:lstStyle/>
          <a:p>
            <a:r>
              <a:rPr lang="en-US" dirty="0"/>
              <a:t>Application OVERVIEW</a:t>
            </a:r>
          </a:p>
        </p:txBody>
      </p:sp>
      <p:sp>
        <p:nvSpPr>
          <p:cNvPr id="5" name="Slide Number Placeholder 4">
            <a:extLst>
              <a:ext uri="{FF2B5EF4-FFF2-40B4-BE49-F238E27FC236}">
                <a16:creationId xmlns=""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233487" y="214977"/>
            <a:ext cx="9725026" cy="1325880"/>
          </a:xfrm>
        </p:spPr>
        <p:txBody>
          <a:bodyPr/>
          <a:lstStyle/>
          <a:p>
            <a:r>
              <a:rPr lang="en-US" dirty="0"/>
              <a:t>Login</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3" name="ZoneTexte 2">
            <a:extLst>
              <a:ext uri="{FF2B5EF4-FFF2-40B4-BE49-F238E27FC236}">
                <a16:creationId xmlns="" xmlns:a16="http://schemas.microsoft.com/office/drawing/2014/main" id="{3C87A019-A369-F976-6C33-55E8BBE154B1}"/>
              </a:ext>
            </a:extLst>
          </p:cNvPr>
          <p:cNvSpPr txBox="1"/>
          <p:nvPr/>
        </p:nvSpPr>
        <p:spPr>
          <a:xfrm>
            <a:off x="1261480" y="877917"/>
            <a:ext cx="7244929" cy="830997"/>
          </a:xfrm>
          <a:prstGeom prst="rect">
            <a:avLst/>
          </a:prstGeom>
          <a:noFill/>
        </p:spPr>
        <p:txBody>
          <a:bodyPr wrap="square" rtlCol="0">
            <a:spAutoFit/>
          </a:bodyPr>
          <a:lstStyle/>
          <a:p>
            <a:r>
              <a:rPr lang="en-US" sz="1200" b="1" dirty="0"/>
              <a:t>Les </a:t>
            </a:r>
            <a:r>
              <a:rPr lang="en-US" sz="1200" b="1" dirty="0" err="1"/>
              <a:t>Controles</a:t>
            </a:r>
            <a:r>
              <a:rPr lang="en-US" sz="1200" b="1" dirty="0"/>
              <a:t> :</a:t>
            </a:r>
          </a:p>
          <a:p>
            <a:r>
              <a:rPr lang="en-US" sz="1200" dirty="0"/>
              <a:t>Si les champs </a:t>
            </a:r>
            <a:r>
              <a:rPr lang="en-US" sz="1200" dirty="0" err="1"/>
              <a:t>sont</a:t>
            </a:r>
            <a:r>
              <a:rPr lang="en-US" sz="1200" dirty="0"/>
              <a:t> vides : </a:t>
            </a:r>
            <a:r>
              <a:rPr lang="en-US" sz="1200" dirty="0" err="1"/>
              <a:t>erreur</a:t>
            </a:r>
            <a:r>
              <a:rPr lang="en-US" sz="1200" dirty="0"/>
              <a:t> </a:t>
            </a:r>
          </a:p>
          <a:p>
            <a:r>
              <a:rPr lang="en-US" sz="1200" dirty="0"/>
              <a:t>Si </a:t>
            </a:r>
            <a:r>
              <a:rPr lang="en-US" sz="1200" dirty="0" err="1"/>
              <a:t>l’id</a:t>
            </a:r>
            <a:r>
              <a:rPr lang="en-US" sz="1200" dirty="0"/>
              <a:t> inexistant : </a:t>
            </a:r>
            <a:r>
              <a:rPr lang="en-US" sz="1200" dirty="0" err="1"/>
              <a:t>erreur</a:t>
            </a:r>
            <a:r>
              <a:rPr lang="en-US" sz="1200" dirty="0"/>
              <a:t> </a:t>
            </a:r>
          </a:p>
          <a:p>
            <a:r>
              <a:rPr lang="en-US" sz="1200" dirty="0"/>
              <a:t>Si mot de passe </a:t>
            </a:r>
            <a:r>
              <a:rPr lang="en-US" sz="1200" dirty="0" err="1"/>
              <a:t>erroné</a:t>
            </a:r>
            <a:r>
              <a:rPr lang="en-US" sz="1200" dirty="0"/>
              <a:t> : </a:t>
            </a:r>
            <a:r>
              <a:rPr lang="en-US" sz="1200" dirty="0" err="1"/>
              <a:t>erreur</a:t>
            </a:r>
            <a:endParaRPr lang="en-US" sz="1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472" y="2084445"/>
            <a:ext cx="6792912"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566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a:t>Inscription</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4" name="ZoneTexte 3">
            <a:extLst>
              <a:ext uri="{FF2B5EF4-FFF2-40B4-BE49-F238E27FC236}">
                <a16:creationId xmlns="" xmlns:a16="http://schemas.microsoft.com/office/drawing/2014/main" id="{4365A5D7-3460-2340-08FB-1005D464C29A}"/>
              </a:ext>
            </a:extLst>
          </p:cNvPr>
          <p:cNvSpPr txBox="1"/>
          <p:nvPr/>
        </p:nvSpPr>
        <p:spPr>
          <a:xfrm>
            <a:off x="1261480" y="877917"/>
            <a:ext cx="7244929" cy="646331"/>
          </a:xfrm>
          <a:prstGeom prst="rect">
            <a:avLst/>
          </a:prstGeom>
          <a:noFill/>
        </p:spPr>
        <p:txBody>
          <a:bodyPr wrap="square" rtlCol="0">
            <a:spAutoFit/>
          </a:bodyPr>
          <a:lstStyle/>
          <a:p>
            <a:r>
              <a:rPr lang="en-US" sz="1200" b="1" dirty="0"/>
              <a:t>Les </a:t>
            </a:r>
            <a:r>
              <a:rPr lang="en-US" sz="1200" b="1" dirty="0" err="1"/>
              <a:t>Controles</a:t>
            </a:r>
            <a:r>
              <a:rPr lang="en-US" sz="1200" b="1" dirty="0"/>
              <a:t> :</a:t>
            </a:r>
          </a:p>
          <a:p>
            <a:r>
              <a:rPr lang="en-US" sz="1200" dirty="0"/>
              <a:t>Si les champs </a:t>
            </a:r>
            <a:r>
              <a:rPr lang="en-US" sz="1200" dirty="0" err="1"/>
              <a:t>sont</a:t>
            </a:r>
            <a:r>
              <a:rPr lang="en-US" sz="1200" dirty="0"/>
              <a:t> vides : </a:t>
            </a:r>
            <a:r>
              <a:rPr lang="en-US" sz="1200" dirty="0" err="1"/>
              <a:t>erreur</a:t>
            </a:r>
            <a:r>
              <a:rPr lang="en-US" sz="1200" dirty="0"/>
              <a:t> </a:t>
            </a:r>
          </a:p>
          <a:p>
            <a:r>
              <a:rPr lang="en-US" sz="1200" dirty="0"/>
              <a:t>Si </a:t>
            </a:r>
            <a:r>
              <a:rPr lang="en-US" sz="1200" dirty="0" err="1"/>
              <a:t>l’id</a:t>
            </a:r>
            <a:r>
              <a:rPr lang="en-US" sz="1200" dirty="0"/>
              <a:t> d’un client </a:t>
            </a:r>
            <a:r>
              <a:rPr lang="en-US" sz="1200" dirty="0" err="1"/>
              <a:t>n’est</a:t>
            </a:r>
            <a:r>
              <a:rPr lang="en-US" sz="1200" dirty="0"/>
              <a:t> pas </a:t>
            </a:r>
            <a:r>
              <a:rPr lang="en-US" sz="1200" dirty="0" err="1"/>
              <a:t>ajouté</a:t>
            </a:r>
            <a:r>
              <a:rPr lang="en-US" sz="1200" dirty="0"/>
              <a:t> par un admin : </a:t>
            </a:r>
            <a:r>
              <a:rPr lang="en-US" sz="1200" dirty="0" err="1"/>
              <a:t>erreur</a:t>
            </a:r>
            <a:r>
              <a:rPr lang="en-US" sz="1200"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774" y="1863120"/>
            <a:ext cx="441007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18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err="1"/>
              <a:t>Acceuil</a:t>
            </a:r>
            <a:endParaRPr lang="en-US"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054" y="789243"/>
            <a:ext cx="8904891" cy="581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553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err="1"/>
              <a:t>Ajout</a:t>
            </a:r>
            <a:r>
              <a:rPr lang="en-US" dirty="0"/>
              <a:t>/supp de Video</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5" name="ZoneTexte 4">
            <a:extLst>
              <a:ext uri="{FF2B5EF4-FFF2-40B4-BE49-F238E27FC236}">
                <a16:creationId xmlns="" xmlns:a16="http://schemas.microsoft.com/office/drawing/2014/main" id="{F1996864-8B91-59C7-54AA-BED22803B123}"/>
              </a:ext>
            </a:extLst>
          </p:cNvPr>
          <p:cNvSpPr txBox="1"/>
          <p:nvPr/>
        </p:nvSpPr>
        <p:spPr>
          <a:xfrm>
            <a:off x="7812827" y="0"/>
            <a:ext cx="4243495" cy="1754326"/>
          </a:xfrm>
          <a:prstGeom prst="rect">
            <a:avLst/>
          </a:prstGeom>
          <a:noFill/>
        </p:spPr>
        <p:txBody>
          <a:bodyPr wrap="square" rtlCol="0">
            <a:spAutoFit/>
          </a:bodyPr>
          <a:lstStyle/>
          <a:p>
            <a:r>
              <a:rPr lang="en-US" sz="1200" b="1" dirty="0"/>
              <a:t>Les </a:t>
            </a:r>
            <a:r>
              <a:rPr lang="en-US" sz="1200" b="1" dirty="0" err="1"/>
              <a:t>Controles</a:t>
            </a:r>
            <a:r>
              <a:rPr lang="en-US" sz="1200" b="1" dirty="0"/>
              <a:t> :</a:t>
            </a:r>
          </a:p>
          <a:p>
            <a:r>
              <a:rPr lang="en-US" sz="1200" dirty="0"/>
              <a:t>Si les champs </a:t>
            </a:r>
            <a:r>
              <a:rPr lang="en-US" sz="1200" dirty="0" err="1"/>
              <a:t>sont</a:t>
            </a:r>
            <a:r>
              <a:rPr lang="en-US" sz="1200" dirty="0"/>
              <a:t> vides : </a:t>
            </a:r>
            <a:r>
              <a:rPr lang="en-US" sz="1200" dirty="0" err="1"/>
              <a:t>erreur</a:t>
            </a:r>
            <a:r>
              <a:rPr lang="en-US" sz="1200" dirty="0"/>
              <a:t> </a:t>
            </a:r>
          </a:p>
          <a:p>
            <a:r>
              <a:rPr lang="en-US" sz="1200" dirty="0"/>
              <a:t>Si </a:t>
            </a:r>
            <a:r>
              <a:rPr lang="en-US" sz="1200" dirty="0" err="1"/>
              <a:t>l’id</a:t>
            </a:r>
            <a:r>
              <a:rPr lang="en-US" sz="1200" dirty="0"/>
              <a:t> </a:t>
            </a:r>
            <a:r>
              <a:rPr lang="en-US" sz="1200" dirty="0" err="1"/>
              <a:t>existe</a:t>
            </a:r>
            <a:r>
              <a:rPr lang="en-US" sz="1200" dirty="0"/>
              <a:t> </a:t>
            </a:r>
            <a:r>
              <a:rPr lang="en-US" sz="1200" dirty="0" err="1"/>
              <a:t>déja</a:t>
            </a:r>
            <a:r>
              <a:rPr lang="en-US" sz="1200" dirty="0"/>
              <a:t> : </a:t>
            </a:r>
            <a:r>
              <a:rPr lang="en-US" sz="1200" dirty="0" err="1"/>
              <a:t>erreur</a:t>
            </a:r>
            <a:r>
              <a:rPr lang="en-US" sz="1200" dirty="0"/>
              <a:t> </a:t>
            </a:r>
          </a:p>
          <a:p>
            <a:r>
              <a:rPr lang="en-US" sz="1200" dirty="0"/>
              <a:t>Si </a:t>
            </a:r>
            <a:r>
              <a:rPr lang="en-US" sz="1200" dirty="0" err="1"/>
              <a:t>l’id</a:t>
            </a:r>
            <a:r>
              <a:rPr lang="en-US" sz="1200" dirty="0"/>
              <a:t> inexistant </a:t>
            </a:r>
            <a:r>
              <a:rPr lang="en-US" sz="1200" dirty="0" err="1"/>
              <a:t>en</a:t>
            </a:r>
            <a:r>
              <a:rPr lang="en-US" sz="1200" dirty="0"/>
              <a:t> suppression: </a:t>
            </a:r>
            <a:r>
              <a:rPr lang="en-US" sz="1200" dirty="0" err="1"/>
              <a:t>erreur</a:t>
            </a:r>
            <a:endParaRPr lang="en-US" sz="1200" dirty="0"/>
          </a:p>
          <a:p>
            <a:r>
              <a:rPr lang="en-US" sz="1200" dirty="0"/>
              <a:t>Si le prix </a:t>
            </a:r>
            <a:r>
              <a:rPr lang="en-US" sz="1200" dirty="0" err="1"/>
              <a:t>n’est</a:t>
            </a:r>
            <a:r>
              <a:rPr lang="en-US" sz="1200" dirty="0"/>
              <a:t> pas entre 20 et 50 : </a:t>
            </a:r>
            <a:r>
              <a:rPr lang="en-US" sz="1200" dirty="0" err="1"/>
              <a:t>erreur</a:t>
            </a:r>
            <a:endParaRPr lang="en-US" sz="1200" dirty="0"/>
          </a:p>
          <a:p>
            <a:r>
              <a:rPr lang="en-US" sz="1200" dirty="0"/>
              <a:t>Si les  </a:t>
            </a:r>
            <a:r>
              <a:rPr lang="en-US" sz="1200" dirty="0" err="1"/>
              <a:t>dépenses</a:t>
            </a:r>
            <a:r>
              <a:rPr lang="en-US" sz="1200" dirty="0"/>
              <a:t> </a:t>
            </a:r>
            <a:r>
              <a:rPr lang="en-US" sz="1200" dirty="0" err="1"/>
              <a:t>sont</a:t>
            </a:r>
            <a:r>
              <a:rPr lang="en-US" sz="1200" dirty="0"/>
              <a:t> </a:t>
            </a:r>
            <a:r>
              <a:rPr lang="en-US" sz="1200" dirty="0" err="1"/>
              <a:t>négatifs</a:t>
            </a:r>
            <a:r>
              <a:rPr lang="en-US" sz="1200" dirty="0"/>
              <a:t> : </a:t>
            </a:r>
            <a:r>
              <a:rPr lang="en-US" sz="1200" dirty="0" err="1"/>
              <a:t>erreur</a:t>
            </a:r>
            <a:r>
              <a:rPr lang="en-US" sz="1200" dirty="0"/>
              <a:t> </a:t>
            </a:r>
          </a:p>
          <a:p>
            <a:r>
              <a:rPr lang="en-US" sz="1200" dirty="0"/>
              <a:t> </a:t>
            </a:r>
          </a:p>
          <a:p>
            <a:endParaRPr lang="en-US" sz="1200" dirty="0"/>
          </a:p>
          <a:p>
            <a:endParaRPr lang="en-US" sz="1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20" y="1344413"/>
            <a:ext cx="8075334" cy="527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026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normAutofit/>
          </a:bodyPr>
          <a:lstStyle/>
          <a:p>
            <a:r>
              <a:rPr lang="en-US" sz="2400" dirty="0" err="1"/>
              <a:t>Calculer</a:t>
            </a:r>
            <a:r>
              <a:rPr lang="en-US" sz="2400" dirty="0"/>
              <a:t> revenue/profit/</a:t>
            </a:r>
            <a:r>
              <a:rPr lang="en-US" sz="2400" dirty="0" err="1"/>
              <a:t>ajout</a:t>
            </a:r>
            <a:r>
              <a:rPr lang="en-US" sz="2400" dirty="0"/>
              <a:t> </a:t>
            </a:r>
            <a:r>
              <a:rPr lang="en-US" sz="2400" dirty="0" err="1"/>
              <a:t>nombre</a:t>
            </a:r>
            <a:r>
              <a:rPr lang="en-US" sz="2400" dirty="0"/>
              <a:t> </a:t>
            </a:r>
            <a:r>
              <a:rPr lang="en-US" sz="2400" dirty="0" err="1"/>
              <a:t>d’achats</a:t>
            </a:r>
            <a:endParaRPr lang="en-US" sz="24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552" y="818101"/>
            <a:ext cx="8339340" cy="543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8024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err="1"/>
              <a:t>Filtrage</a:t>
            </a:r>
            <a:r>
              <a:rPr lang="en-US" dirty="0"/>
              <a:t> et Recherche</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25455"/>
            <a:ext cx="8963398" cy="583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971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3" name="Titre 1">
            <a:extLst>
              <a:ext uri="{FF2B5EF4-FFF2-40B4-BE49-F238E27FC236}">
                <a16:creationId xmlns="" xmlns:a16="http://schemas.microsoft.com/office/drawing/2014/main" id="{DC0BADE0-51D3-E7CD-2219-AFE5DD5A1E15}"/>
              </a:ext>
            </a:extLst>
          </p:cNvPr>
          <p:cNvSpPr>
            <a:spLocks noGrp="1"/>
          </p:cNvSpPr>
          <p:nvPr>
            <p:ph type="title"/>
          </p:nvPr>
        </p:nvSpPr>
        <p:spPr>
          <a:xfrm>
            <a:off x="1057275" y="122238"/>
            <a:ext cx="9725025" cy="1325562"/>
          </a:xfrm>
        </p:spPr>
        <p:txBody>
          <a:bodyPr>
            <a:normAutofit/>
          </a:bodyPr>
          <a:lstStyle/>
          <a:p>
            <a:r>
              <a:rPr lang="en-US" sz="2400" dirty="0" err="1"/>
              <a:t>Ajout</a:t>
            </a:r>
            <a:r>
              <a:rPr lang="en-US" sz="2400" dirty="0"/>
              <a:t>/suppression et</a:t>
            </a:r>
            <a:br>
              <a:rPr lang="en-US" sz="2400" dirty="0"/>
            </a:br>
            <a:r>
              <a:rPr lang="en-US" sz="2400" dirty="0" err="1"/>
              <a:t>fonctionalités</a:t>
            </a:r>
            <a:r>
              <a:rPr lang="en-US" sz="2400" dirty="0"/>
              <a:t> de page </a:t>
            </a:r>
            <a:r>
              <a:rPr lang="en-US" sz="2400" dirty="0" err="1"/>
              <a:t>Emprunts</a:t>
            </a:r>
            <a:endParaRPr lang="en-US" sz="2400" dirty="0"/>
          </a:p>
        </p:txBody>
      </p:sp>
      <p:sp>
        <p:nvSpPr>
          <p:cNvPr id="2" name="ZoneTexte 1">
            <a:extLst>
              <a:ext uri="{FF2B5EF4-FFF2-40B4-BE49-F238E27FC236}">
                <a16:creationId xmlns="" xmlns:a16="http://schemas.microsoft.com/office/drawing/2014/main" id="{B4F43AFF-3AC7-FD57-82E2-1BF98B89E4A5}"/>
              </a:ext>
            </a:extLst>
          </p:cNvPr>
          <p:cNvSpPr txBox="1"/>
          <p:nvPr/>
        </p:nvSpPr>
        <p:spPr>
          <a:xfrm>
            <a:off x="7417837" y="62253"/>
            <a:ext cx="4774163" cy="1384995"/>
          </a:xfrm>
          <a:prstGeom prst="rect">
            <a:avLst/>
          </a:prstGeom>
          <a:noFill/>
        </p:spPr>
        <p:txBody>
          <a:bodyPr wrap="square" rtlCol="0">
            <a:spAutoFit/>
          </a:bodyPr>
          <a:lstStyle/>
          <a:p>
            <a:r>
              <a:rPr lang="en-US" sz="1200" b="1" dirty="0"/>
              <a:t>Les </a:t>
            </a:r>
            <a:r>
              <a:rPr lang="en-US" sz="1200" b="1" dirty="0" err="1"/>
              <a:t>Controles</a:t>
            </a:r>
            <a:r>
              <a:rPr lang="en-US" sz="1200" b="1" dirty="0"/>
              <a:t> :</a:t>
            </a:r>
          </a:p>
          <a:p>
            <a:r>
              <a:rPr lang="en-US" sz="1200" dirty="0"/>
              <a:t>Si les champs </a:t>
            </a:r>
            <a:r>
              <a:rPr lang="en-US" sz="1200" dirty="0" err="1"/>
              <a:t>sont</a:t>
            </a:r>
            <a:r>
              <a:rPr lang="en-US" sz="1200" dirty="0"/>
              <a:t> vides : </a:t>
            </a:r>
            <a:r>
              <a:rPr lang="en-US" sz="1200" dirty="0" err="1"/>
              <a:t>erreur</a:t>
            </a:r>
            <a:r>
              <a:rPr lang="en-US" sz="1200" dirty="0"/>
              <a:t> </a:t>
            </a:r>
          </a:p>
          <a:p>
            <a:r>
              <a:rPr lang="en-US" sz="1200" dirty="0"/>
              <a:t>Si </a:t>
            </a:r>
            <a:r>
              <a:rPr lang="en-US" sz="1200" dirty="0" err="1"/>
              <a:t>l’emprunt</a:t>
            </a:r>
            <a:r>
              <a:rPr lang="en-US" sz="1200" dirty="0"/>
              <a:t> </a:t>
            </a:r>
            <a:r>
              <a:rPr lang="en-US" sz="1200" dirty="0" err="1"/>
              <a:t>existe</a:t>
            </a:r>
            <a:r>
              <a:rPr lang="en-US" sz="1200" dirty="0"/>
              <a:t> </a:t>
            </a:r>
            <a:r>
              <a:rPr lang="en-US" sz="1200" dirty="0" err="1"/>
              <a:t>déja</a:t>
            </a:r>
            <a:r>
              <a:rPr lang="en-US" sz="1200" dirty="0"/>
              <a:t> : </a:t>
            </a:r>
            <a:r>
              <a:rPr lang="en-US" sz="1200" dirty="0" err="1"/>
              <a:t>erreur</a:t>
            </a:r>
            <a:endParaRPr lang="en-US" sz="1200" dirty="0"/>
          </a:p>
          <a:p>
            <a:r>
              <a:rPr lang="en-US" sz="1200" dirty="0"/>
              <a:t>Si </a:t>
            </a:r>
            <a:r>
              <a:rPr lang="en-US" sz="1200" dirty="0" err="1"/>
              <a:t>nb</a:t>
            </a:r>
            <a:r>
              <a:rPr lang="en-US" sz="1200" dirty="0"/>
              <a:t> max des </a:t>
            </a:r>
            <a:r>
              <a:rPr lang="en-US" sz="1200" dirty="0" err="1"/>
              <a:t>emprunts</a:t>
            </a:r>
            <a:r>
              <a:rPr lang="en-US" sz="1200" dirty="0"/>
              <a:t> a la </a:t>
            </a:r>
            <a:r>
              <a:rPr lang="en-US" sz="1200" dirty="0" err="1"/>
              <a:t>fois</a:t>
            </a:r>
            <a:r>
              <a:rPr lang="en-US" sz="1200" dirty="0"/>
              <a:t> </a:t>
            </a:r>
            <a:r>
              <a:rPr lang="en-US" sz="1200" dirty="0" err="1"/>
              <a:t>est</a:t>
            </a:r>
            <a:r>
              <a:rPr lang="en-US" sz="1200" dirty="0"/>
              <a:t> attaint par </a:t>
            </a:r>
            <a:r>
              <a:rPr lang="en-US" sz="1200" dirty="0" err="1"/>
              <a:t>l’abonnée</a:t>
            </a:r>
            <a:r>
              <a:rPr lang="en-US" sz="1200" dirty="0"/>
              <a:t> : </a:t>
            </a:r>
            <a:r>
              <a:rPr lang="en-US" sz="1200" dirty="0" err="1"/>
              <a:t>erreur</a:t>
            </a:r>
            <a:endParaRPr lang="en-US" sz="1200" dirty="0"/>
          </a:p>
          <a:p>
            <a:r>
              <a:rPr lang="en-US" sz="1200" dirty="0"/>
              <a:t>Si </a:t>
            </a:r>
            <a:r>
              <a:rPr lang="en-US" sz="1200" dirty="0" err="1"/>
              <a:t>quantité</a:t>
            </a:r>
            <a:r>
              <a:rPr lang="en-US" sz="1200" dirty="0"/>
              <a:t> de livre deviant 0 : </a:t>
            </a:r>
            <a:r>
              <a:rPr lang="en-US" sz="1200" dirty="0" err="1"/>
              <a:t>erreur</a:t>
            </a:r>
            <a:r>
              <a:rPr lang="en-US" sz="1200" dirty="0"/>
              <a:t> </a:t>
            </a:r>
            <a:r>
              <a:rPr lang="en-US" sz="1200" dirty="0" err="1"/>
              <a:t>d’épuis</a:t>
            </a:r>
            <a:r>
              <a:rPr lang="en-US" sz="1200" dirty="0"/>
              <a:t> de livre</a:t>
            </a:r>
          </a:p>
          <a:p>
            <a:r>
              <a:rPr lang="en-US" sz="1200" dirty="0"/>
              <a:t>Si </a:t>
            </a:r>
            <a:r>
              <a:rPr lang="en-US" sz="1200" dirty="0" err="1"/>
              <a:t>l’id</a:t>
            </a:r>
            <a:r>
              <a:rPr lang="en-US" sz="1200" dirty="0"/>
              <a:t> de livre inexistant : </a:t>
            </a:r>
            <a:r>
              <a:rPr lang="en-US" sz="1200" dirty="0" err="1"/>
              <a:t>erreur</a:t>
            </a:r>
            <a:endParaRPr lang="en-US" sz="1200" dirty="0"/>
          </a:p>
          <a:p>
            <a:r>
              <a:rPr lang="en-US" sz="1200" dirty="0"/>
              <a:t>Si </a:t>
            </a:r>
            <a:r>
              <a:rPr lang="en-US" sz="1200" dirty="0" err="1"/>
              <a:t>l’id</a:t>
            </a:r>
            <a:r>
              <a:rPr lang="en-US" sz="1200" dirty="0"/>
              <a:t> </a:t>
            </a:r>
            <a:r>
              <a:rPr lang="en-US" sz="1200" dirty="0" err="1"/>
              <a:t>d’abonnée</a:t>
            </a:r>
            <a:r>
              <a:rPr lang="en-US" sz="1200" dirty="0"/>
              <a:t> inexistant : </a:t>
            </a:r>
            <a:r>
              <a:rPr lang="en-US" sz="1200" dirty="0" err="1"/>
              <a:t>erreur</a:t>
            </a:r>
            <a:endParaRPr lang="en-US" sz="1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244" y="1538687"/>
            <a:ext cx="7737860" cy="504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042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normAutofit/>
          </a:bodyPr>
          <a:lstStyle/>
          <a:p>
            <a:r>
              <a:rPr lang="en-US" sz="2000" dirty="0"/>
              <a:t>Procedure </a:t>
            </a:r>
            <a:r>
              <a:rPr lang="en-US" sz="2000" dirty="0" err="1"/>
              <a:t>stockée</a:t>
            </a:r>
            <a:r>
              <a:rPr lang="en-US" sz="2000" dirty="0"/>
              <a:t> : le livre le plus </a:t>
            </a:r>
            <a:r>
              <a:rPr lang="en-US" sz="2000" dirty="0" err="1"/>
              <a:t>emprunté</a:t>
            </a:r>
            <a:r>
              <a:rPr lang="en-US" sz="2000" dirty="0"/>
              <a:t> </a:t>
            </a:r>
            <a:r>
              <a:rPr lang="en-US" sz="2000" dirty="0" err="1"/>
              <a:t>tous</a:t>
            </a:r>
            <a:r>
              <a:rPr lang="en-US" sz="2000" dirty="0"/>
              <a:t> le temps</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045" y="548429"/>
            <a:ext cx="9078220" cy="594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401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a:t>La procedure : </a:t>
            </a:r>
            <a:r>
              <a:rPr lang="en-US" dirty="0" err="1"/>
              <a:t>stat_book</a:t>
            </a:r>
            <a:r>
              <a:rPr lang="en-US" dirty="0"/>
              <a:t>()</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4" name="Image 3">
            <a:extLst>
              <a:ext uri="{FF2B5EF4-FFF2-40B4-BE49-F238E27FC236}">
                <a16:creationId xmlns="" xmlns:a16="http://schemas.microsoft.com/office/drawing/2014/main" id="{05059CAB-D50F-2151-E10F-5E35E76BAD02}"/>
              </a:ext>
            </a:extLst>
          </p:cNvPr>
          <p:cNvPicPr>
            <a:picLocks noChangeAspect="1"/>
          </p:cNvPicPr>
          <p:nvPr/>
        </p:nvPicPr>
        <p:blipFill>
          <a:blip r:embed="rId2"/>
          <a:stretch>
            <a:fillRect/>
          </a:stretch>
        </p:blipFill>
        <p:spPr>
          <a:xfrm>
            <a:off x="2388636" y="998322"/>
            <a:ext cx="8294915" cy="5358028"/>
          </a:xfrm>
          <a:prstGeom prst="rect">
            <a:avLst/>
          </a:prstGeom>
        </p:spPr>
      </p:pic>
    </p:spTree>
    <p:extLst>
      <p:ext uri="{BB962C8B-B14F-4D97-AF65-F5344CB8AC3E}">
        <p14:creationId xmlns:p14="http://schemas.microsoft.com/office/powerpoint/2010/main" val="428605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ABOUT US</a:t>
            </a:r>
          </a:p>
        </p:txBody>
      </p:sp>
      <p:sp>
        <p:nvSpPr>
          <p:cNvPr id="3" name="Subtitle 2">
            <a:extLst>
              <a:ext uri="{FF2B5EF4-FFF2-40B4-BE49-F238E27FC236}">
                <a16:creationId xmlns="" xmlns:a16="http://schemas.microsoft.com/office/drawing/2014/main" id="{35E3EA69-4E0E-41BD-8095-A124225A2647}"/>
              </a:ext>
            </a:extLst>
          </p:cNvPr>
          <p:cNvSpPr>
            <a:spLocks noGrp="1"/>
          </p:cNvSpPr>
          <p:nvPr>
            <p:ph type="body" sz="quarter" idx="13"/>
          </p:nvPr>
        </p:nvSpPr>
        <p:spPr>
          <a:xfrm>
            <a:off x="4933949" y="2310817"/>
            <a:ext cx="6400800" cy="3657600"/>
          </a:xfrm>
        </p:spPr>
        <p:txBody>
          <a:bodyPr>
            <a:normAutofit/>
          </a:bodyPr>
          <a:lstStyle/>
          <a:p>
            <a:r>
              <a:rPr lang="en-US" dirty="0"/>
              <a:t>Je suis Firas </a:t>
            </a:r>
            <a:r>
              <a:rPr lang="en-US" dirty="0" err="1"/>
              <a:t>Abdelmmoumen</a:t>
            </a:r>
            <a:r>
              <a:rPr lang="en-US" dirty="0"/>
              <a:t>, </a:t>
            </a:r>
            <a:r>
              <a:rPr lang="en-US" dirty="0" err="1"/>
              <a:t>étudiant</a:t>
            </a:r>
            <a:r>
              <a:rPr lang="en-US" dirty="0"/>
              <a:t> </a:t>
            </a:r>
            <a:r>
              <a:rPr lang="en-US" dirty="0" err="1"/>
              <a:t>MiA</a:t>
            </a:r>
            <a:r>
              <a:rPr lang="en-US" dirty="0"/>
              <a:t>, </a:t>
            </a:r>
            <a:r>
              <a:rPr lang="en-US" dirty="0" err="1"/>
              <a:t>j’ai</a:t>
            </a:r>
            <a:r>
              <a:rPr lang="en-US" dirty="0"/>
              <a:t> </a:t>
            </a:r>
            <a:r>
              <a:rPr lang="en-US" dirty="0" err="1"/>
              <a:t>crée</a:t>
            </a:r>
            <a:r>
              <a:rPr lang="en-US" dirty="0"/>
              <a:t> </a:t>
            </a:r>
            <a:r>
              <a:rPr lang="en-US" dirty="0" err="1"/>
              <a:t>cette</a:t>
            </a:r>
            <a:r>
              <a:rPr lang="en-US" dirty="0"/>
              <a:t> </a:t>
            </a:r>
            <a:r>
              <a:rPr lang="en-US" dirty="0" err="1"/>
              <a:t>projet</a:t>
            </a:r>
            <a:r>
              <a:rPr lang="en-US" dirty="0"/>
              <a:t> avec </a:t>
            </a:r>
            <a:r>
              <a:rPr lang="en-US" dirty="0" err="1"/>
              <a:t>mon</a:t>
            </a:r>
            <a:r>
              <a:rPr lang="en-US" dirty="0"/>
              <a:t> </a:t>
            </a:r>
            <a:r>
              <a:rPr lang="en-US" dirty="0" err="1"/>
              <a:t>binome</a:t>
            </a:r>
            <a:r>
              <a:rPr lang="en-US" dirty="0"/>
              <a:t> </a:t>
            </a:r>
            <a:r>
              <a:rPr lang="en-US" dirty="0" err="1"/>
              <a:t>Rayen</a:t>
            </a:r>
            <a:r>
              <a:rPr lang="en-US" dirty="0"/>
              <a:t> MiB, or, </a:t>
            </a:r>
            <a:r>
              <a:rPr lang="en-US" dirty="0" err="1"/>
              <a:t>notre</a:t>
            </a:r>
            <a:r>
              <a:rPr lang="en-US" dirty="0"/>
              <a:t> </a:t>
            </a:r>
            <a:r>
              <a:rPr lang="en-US" dirty="0" err="1"/>
              <a:t>projet</a:t>
            </a:r>
            <a:r>
              <a:rPr lang="en-US" dirty="0"/>
              <a:t> </a:t>
            </a:r>
            <a:r>
              <a:rPr lang="en-US" dirty="0" err="1"/>
              <a:t>est</a:t>
            </a:r>
            <a:r>
              <a:rPr lang="en-US" dirty="0"/>
              <a:t> </a:t>
            </a:r>
            <a:r>
              <a:rPr lang="en-US" dirty="0" err="1"/>
              <a:t>originale</a:t>
            </a:r>
            <a:r>
              <a:rPr lang="en-US" dirty="0"/>
              <a:t> et </a:t>
            </a:r>
            <a:r>
              <a:rPr lang="en-US" dirty="0" err="1"/>
              <a:t>crée</a:t>
            </a:r>
            <a:r>
              <a:rPr lang="en-US" dirty="0"/>
              <a:t> avec </a:t>
            </a:r>
            <a:r>
              <a:rPr lang="en-US" dirty="0" err="1"/>
              <a:t>nos</a:t>
            </a:r>
            <a:r>
              <a:rPr lang="en-US" dirty="0"/>
              <a:t> </a:t>
            </a:r>
            <a:r>
              <a:rPr lang="en-US" dirty="0" err="1"/>
              <a:t>propres</a:t>
            </a:r>
            <a:r>
              <a:rPr lang="en-US" dirty="0"/>
              <a:t> </a:t>
            </a:r>
            <a:r>
              <a:rPr lang="en-US" dirty="0" err="1"/>
              <a:t>idées</a:t>
            </a:r>
            <a:r>
              <a:rPr lang="en-US" dirty="0"/>
              <a:t> , avec </a:t>
            </a:r>
            <a:r>
              <a:rPr lang="en-US" dirty="0" err="1"/>
              <a:t>mes</a:t>
            </a:r>
            <a:r>
              <a:rPr lang="en-US" dirty="0"/>
              <a:t> experiences </a:t>
            </a:r>
            <a:r>
              <a:rPr lang="en-US" dirty="0" err="1"/>
              <a:t>en</a:t>
            </a:r>
            <a:r>
              <a:rPr lang="en-US" dirty="0"/>
              <a:t> Graphic Design </a:t>
            </a:r>
            <a:r>
              <a:rPr lang="en-US" dirty="0" err="1"/>
              <a:t>utilisant</a:t>
            </a:r>
            <a:r>
              <a:rPr lang="en-US" dirty="0"/>
              <a:t> des framework, photoshop et </a:t>
            </a:r>
            <a:r>
              <a:rPr lang="en-US" dirty="0" err="1"/>
              <a:t>plusieurs</a:t>
            </a:r>
            <a:r>
              <a:rPr lang="en-US" dirty="0"/>
              <a:t> </a:t>
            </a:r>
            <a:r>
              <a:rPr lang="en-US" dirty="0" err="1"/>
              <a:t>autres</a:t>
            </a:r>
            <a:r>
              <a:rPr lang="en-US" dirty="0"/>
              <a:t> </a:t>
            </a:r>
            <a:r>
              <a:rPr lang="en-US" dirty="0" err="1"/>
              <a:t>logiciels</a:t>
            </a:r>
            <a:r>
              <a:rPr lang="en-US" dirty="0"/>
              <a:t> </a:t>
            </a:r>
            <a:r>
              <a:rPr lang="en-US" dirty="0" err="1"/>
              <a:t>j’espère</a:t>
            </a:r>
            <a:r>
              <a:rPr lang="en-US" dirty="0"/>
              <a:t> </a:t>
            </a:r>
            <a:r>
              <a:rPr lang="en-US" dirty="0" err="1"/>
              <a:t>qu’on</a:t>
            </a:r>
            <a:r>
              <a:rPr lang="en-US" dirty="0"/>
              <a:t> a </a:t>
            </a:r>
            <a:r>
              <a:rPr lang="en-US" dirty="0" err="1"/>
              <a:t>effectué</a:t>
            </a:r>
            <a:r>
              <a:rPr lang="en-US" dirty="0"/>
              <a:t> à </a:t>
            </a:r>
            <a:r>
              <a:rPr lang="en-US" dirty="0" err="1"/>
              <a:t>créer</a:t>
            </a:r>
            <a:r>
              <a:rPr lang="en-US" dirty="0"/>
              <a:t> </a:t>
            </a:r>
            <a:r>
              <a:rPr lang="en-US" dirty="0" err="1"/>
              <a:t>une</a:t>
            </a:r>
            <a:r>
              <a:rPr lang="en-US" dirty="0"/>
              <a:t> application Java </a:t>
            </a:r>
            <a:r>
              <a:rPr lang="en-US" dirty="0" err="1"/>
              <a:t>superbe</a:t>
            </a:r>
            <a:r>
              <a:rPr lang="en-US" dirty="0"/>
              <a:t> </a:t>
            </a:r>
            <a:r>
              <a:rPr lang="en-US" dirty="0" err="1"/>
              <a:t>en</a:t>
            </a:r>
            <a:r>
              <a:rPr lang="en-US" dirty="0"/>
              <a:t> </a:t>
            </a:r>
            <a:r>
              <a:rPr lang="en-US" dirty="0" err="1"/>
              <a:t>employant</a:t>
            </a:r>
            <a:r>
              <a:rPr lang="en-US" dirty="0"/>
              <a:t> </a:t>
            </a:r>
            <a:r>
              <a:rPr lang="en-US" dirty="0" err="1"/>
              <a:t>notre</a:t>
            </a:r>
            <a:r>
              <a:rPr lang="en-US" dirty="0"/>
              <a:t> </a:t>
            </a:r>
            <a:r>
              <a:rPr lang="en-US" dirty="0" err="1"/>
              <a:t>connaissance</a:t>
            </a:r>
            <a:r>
              <a:rPr lang="en-US" dirty="0"/>
              <a:t> considerable </a:t>
            </a:r>
            <a:r>
              <a:rPr lang="en-US" dirty="0" err="1"/>
              <a:t>en</a:t>
            </a:r>
            <a:r>
              <a:rPr lang="en-US" dirty="0"/>
              <a:t> Java (UI/UX) et SQL (Back-End)</a:t>
            </a:r>
          </a:p>
        </p:txBody>
      </p:sp>
      <p:sp>
        <p:nvSpPr>
          <p:cNvPr id="38" name="Slide Number Placeholder 37">
            <a:extLst>
              <a:ext uri="{FF2B5EF4-FFF2-40B4-BE49-F238E27FC236}">
                <a16:creationId xmlns=""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Merci</a:t>
            </a:r>
          </a:p>
        </p:txBody>
      </p:sp>
      <p:sp>
        <p:nvSpPr>
          <p:cNvPr id="3" name="Content Placeholder 2">
            <a:extLst>
              <a:ext uri="{FF2B5EF4-FFF2-40B4-BE49-F238E27FC236}">
                <a16:creationId xmlns=""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FST - Université El </a:t>
            </a:r>
            <a:r>
              <a:rPr lang="en-US" dirty="0" err="1"/>
              <a:t>Manar</a:t>
            </a:r>
            <a:endParaRPr lang="en-US" dirty="0"/>
          </a:p>
          <a:p>
            <a:r>
              <a:rPr lang="en-US" dirty="0"/>
              <a:t>95 061 033</a:t>
            </a:r>
          </a:p>
          <a:p>
            <a:r>
              <a:rPr lang="en-US" smtClean="0"/>
              <a:t>firas.abdelmoumen@etudiant-fst.utm.tn</a:t>
            </a:r>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08C79-A4AC-4B5D-92DF-600737E4D11A}"/>
              </a:ext>
            </a:extLst>
          </p:cNvPr>
          <p:cNvSpPr>
            <a:spLocks noGrp="1"/>
          </p:cNvSpPr>
          <p:nvPr>
            <p:ph type="title"/>
          </p:nvPr>
        </p:nvSpPr>
        <p:spPr>
          <a:xfrm>
            <a:off x="4933747" y="679714"/>
            <a:ext cx="6339840" cy="1325880"/>
          </a:xfrm>
        </p:spPr>
        <p:txBody>
          <a:bodyPr/>
          <a:lstStyle/>
          <a:p>
            <a:r>
              <a:rPr lang="en-US" dirty="0" err="1"/>
              <a:t>Programmes</a:t>
            </a:r>
            <a:r>
              <a:rPr lang="en-US" dirty="0"/>
              <a:t> </a:t>
            </a:r>
            <a:r>
              <a:rPr lang="en-US" dirty="0" err="1"/>
              <a:t>utilisés</a:t>
            </a:r>
            <a:r>
              <a:rPr lang="en-US" dirty="0"/>
              <a:t> : </a:t>
            </a:r>
          </a:p>
        </p:txBody>
      </p:sp>
      <p:sp>
        <p:nvSpPr>
          <p:cNvPr id="4" name="Text Placeholder 3">
            <a:extLst>
              <a:ext uri="{FF2B5EF4-FFF2-40B4-BE49-F238E27FC236}">
                <a16:creationId xmlns="" xmlns:a16="http://schemas.microsoft.com/office/drawing/2014/main" id="{BABB466A-6DA0-4EE9-9405-F74957757BA9}"/>
              </a:ext>
            </a:extLst>
          </p:cNvPr>
          <p:cNvSpPr>
            <a:spLocks noGrp="1"/>
          </p:cNvSpPr>
          <p:nvPr>
            <p:ph type="body" sz="quarter" idx="15"/>
          </p:nvPr>
        </p:nvSpPr>
        <p:spPr>
          <a:xfrm>
            <a:off x="4933747" y="2524606"/>
            <a:ext cx="3357154" cy="365760"/>
          </a:xfrm>
        </p:spPr>
        <p:txBody>
          <a:bodyPr/>
          <a:lstStyle/>
          <a:p>
            <a:r>
              <a:rPr lang="en-US" dirty="0"/>
              <a:t>Adobe Photoshop </a:t>
            </a:r>
          </a:p>
        </p:txBody>
      </p:sp>
      <p:sp>
        <p:nvSpPr>
          <p:cNvPr id="17" name="Text Placeholder 16">
            <a:extLst>
              <a:ext uri="{FF2B5EF4-FFF2-40B4-BE49-F238E27FC236}">
                <a16:creationId xmlns="" xmlns:a16="http://schemas.microsoft.com/office/drawing/2014/main" id="{D3928F89-1741-4079-8DFF-2009EF9B9931}"/>
              </a:ext>
            </a:extLst>
          </p:cNvPr>
          <p:cNvSpPr>
            <a:spLocks noGrp="1"/>
          </p:cNvSpPr>
          <p:nvPr>
            <p:ph type="body" sz="quarter" idx="13"/>
          </p:nvPr>
        </p:nvSpPr>
        <p:spPr>
          <a:xfrm>
            <a:off x="4933747" y="2936319"/>
            <a:ext cx="3200400" cy="731520"/>
          </a:xfrm>
        </p:spPr>
        <p:txBody>
          <a:bodyPr>
            <a:noAutofit/>
          </a:bodyPr>
          <a:lstStyle/>
          <a:p>
            <a:r>
              <a:rPr lang="fr-FR" dirty="0"/>
              <a:t>réglage d’icônes, images et photos de couvertures</a:t>
            </a:r>
            <a:endParaRPr lang="en-US" dirty="0"/>
          </a:p>
        </p:txBody>
      </p:sp>
      <p:sp>
        <p:nvSpPr>
          <p:cNvPr id="6" name="Text Placeholder 5">
            <a:extLst>
              <a:ext uri="{FF2B5EF4-FFF2-40B4-BE49-F238E27FC236}">
                <a16:creationId xmlns="" xmlns:a16="http://schemas.microsoft.com/office/drawing/2014/main" id="{EFF9651D-8E27-4952-804A-2D2C0A55A0F8}"/>
              </a:ext>
            </a:extLst>
          </p:cNvPr>
          <p:cNvSpPr>
            <a:spLocks noGrp="1"/>
          </p:cNvSpPr>
          <p:nvPr>
            <p:ph type="body" sz="quarter" idx="17"/>
          </p:nvPr>
        </p:nvSpPr>
        <p:spPr>
          <a:xfrm>
            <a:off x="4933747" y="3861535"/>
            <a:ext cx="3200400" cy="365760"/>
          </a:xfrm>
        </p:spPr>
        <p:txBody>
          <a:bodyPr/>
          <a:lstStyle/>
          <a:p>
            <a:r>
              <a:rPr lang="en-US" dirty="0"/>
              <a:t>Apache NetBeans </a:t>
            </a:r>
          </a:p>
        </p:txBody>
      </p:sp>
      <p:sp>
        <p:nvSpPr>
          <p:cNvPr id="5" name="Text Placeholder 4">
            <a:extLst>
              <a:ext uri="{FF2B5EF4-FFF2-40B4-BE49-F238E27FC236}">
                <a16:creationId xmlns="" xmlns:a16="http://schemas.microsoft.com/office/drawing/2014/main" id="{1A129DD3-8F5E-43F6-9716-7C33D00A50F8}"/>
              </a:ext>
            </a:extLst>
          </p:cNvPr>
          <p:cNvSpPr>
            <a:spLocks noGrp="1"/>
          </p:cNvSpPr>
          <p:nvPr>
            <p:ph type="body" sz="quarter" idx="16"/>
          </p:nvPr>
        </p:nvSpPr>
        <p:spPr>
          <a:xfrm>
            <a:off x="4933747" y="4282392"/>
            <a:ext cx="3200400" cy="731520"/>
          </a:xfrm>
        </p:spPr>
        <p:txBody>
          <a:bodyPr>
            <a:noAutofit/>
          </a:bodyPr>
          <a:lstStyle/>
          <a:p>
            <a:r>
              <a:rPr lang="fr-FR" dirty="0"/>
              <a:t>préparer l’interface et manipuler le code source</a:t>
            </a:r>
            <a:endParaRPr lang="en-US" dirty="0"/>
          </a:p>
        </p:txBody>
      </p:sp>
      <p:sp>
        <p:nvSpPr>
          <p:cNvPr id="29" name="Text Placeholder 28">
            <a:extLst>
              <a:ext uri="{FF2B5EF4-FFF2-40B4-BE49-F238E27FC236}">
                <a16:creationId xmlns="" xmlns:a16="http://schemas.microsoft.com/office/drawing/2014/main" id="{4E9F7C96-64EE-4251-8329-BA0DE2E3AC69}"/>
              </a:ext>
            </a:extLst>
          </p:cNvPr>
          <p:cNvSpPr>
            <a:spLocks noGrp="1"/>
          </p:cNvSpPr>
          <p:nvPr>
            <p:ph type="body" sz="quarter" idx="21"/>
          </p:nvPr>
        </p:nvSpPr>
        <p:spPr>
          <a:xfrm>
            <a:off x="8482204" y="2524606"/>
            <a:ext cx="3200400" cy="365760"/>
          </a:xfrm>
        </p:spPr>
        <p:txBody>
          <a:bodyPr/>
          <a:lstStyle/>
          <a:p>
            <a:r>
              <a:rPr lang="en-US" dirty="0"/>
              <a:t>Les </a:t>
            </a:r>
            <a:r>
              <a:rPr lang="en-US" dirty="0" err="1"/>
              <a:t>fichier</a:t>
            </a:r>
            <a:r>
              <a:rPr lang="en-US" dirty="0"/>
              <a:t> Jar </a:t>
            </a:r>
          </a:p>
        </p:txBody>
      </p:sp>
      <p:sp>
        <p:nvSpPr>
          <p:cNvPr id="28" name="Text Placeholder 27">
            <a:extLst>
              <a:ext uri="{FF2B5EF4-FFF2-40B4-BE49-F238E27FC236}">
                <a16:creationId xmlns="" xmlns:a16="http://schemas.microsoft.com/office/drawing/2014/main" id="{8364155F-C202-4D9C-8682-0AAAE7595599}"/>
              </a:ext>
            </a:extLst>
          </p:cNvPr>
          <p:cNvSpPr>
            <a:spLocks noGrp="1"/>
          </p:cNvSpPr>
          <p:nvPr>
            <p:ph type="body" sz="quarter" idx="20"/>
          </p:nvPr>
        </p:nvSpPr>
        <p:spPr>
          <a:xfrm>
            <a:off x="8482204" y="2931003"/>
            <a:ext cx="3200400" cy="731520"/>
          </a:xfrm>
        </p:spPr>
        <p:txBody>
          <a:bodyPr/>
          <a:lstStyle/>
          <a:p>
            <a:r>
              <a:rPr lang="fr-FR" dirty="0"/>
              <a:t>pour connecter l’interface à la base de données</a:t>
            </a:r>
            <a:endParaRPr lang="en-US" dirty="0"/>
          </a:p>
        </p:txBody>
      </p:sp>
      <p:sp>
        <p:nvSpPr>
          <p:cNvPr id="31" name="Text Placeholder 30">
            <a:extLst>
              <a:ext uri="{FF2B5EF4-FFF2-40B4-BE49-F238E27FC236}">
                <a16:creationId xmlns="" xmlns:a16="http://schemas.microsoft.com/office/drawing/2014/main" id="{8E3EA43D-68CC-4A91-9A23-A95AB9E8E360}"/>
              </a:ext>
            </a:extLst>
          </p:cNvPr>
          <p:cNvSpPr>
            <a:spLocks noGrp="1"/>
          </p:cNvSpPr>
          <p:nvPr>
            <p:ph type="body" sz="quarter" idx="23"/>
          </p:nvPr>
        </p:nvSpPr>
        <p:spPr>
          <a:xfrm>
            <a:off x="8482204" y="3861535"/>
            <a:ext cx="3200400" cy="365760"/>
          </a:xfrm>
        </p:spPr>
        <p:txBody>
          <a:bodyPr/>
          <a:lstStyle/>
          <a:p>
            <a:r>
              <a:rPr lang="en-US" dirty="0"/>
              <a:t>MySQL Workbench </a:t>
            </a:r>
          </a:p>
        </p:txBody>
      </p:sp>
      <p:sp>
        <p:nvSpPr>
          <p:cNvPr id="30" name="Text Placeholder 29">
            <a:extLst>
              <a:ext uri="{FF2B5EF4-FFF2-40B4-BE49-F238E27FC236}">
                <a16:creationId xmlns="" xmlns:a16="http://schemas.microsoft.com/office/drawing/2014/main" id="{0FC4960F-BEF7-4EA7-8F63-B36D60AE5B60}"/>
              </a:ext>
            </a:extLst>
          </p:cNvPr>
          <p:cNvSpPr>
            <a:spLocks noGrp="1"/>
          </p:cNvSpPr>
          <p:nvPr>
            <p:ph type="body" sz="quarter" idx="22"/>
          </p:nvPr>
        </p:nvSpPr>
        <p:spPr>
          <a:xfrm>
            <a:off x="8482204" y="4277076"/>
            <a:ext cx="3200400" cy="731520"/>
          </a:xfrm>
        </p:spPr>
        <p:txBody>
          <a:bodyPr/>
          <a:lstStyle/>
          <a:p>
            <a:r>
              <a:rPr lang="fr-FR" dirty="0"/>
              <a:t>préparer la base de données</a:t>
            </a:r>
            <a:endParaRPr lang="en-US" dirty="0"/>
          </a:p>
        </p:txBody>
      </p:sp>
      <p:sp>
        <p:nvSpPr>
          <p:cNvPr id="10" name="Slide Number Placeholder 9">
            <a:extLst>
              <a:ext uri="{FF2B5EF4-FFF2-40B4-BE49-F238E27FC236}">
                <a16:creationId xmlns="" xmlns:a16="http://schemas.microsoft.com/office/drawing/2014/main" id="{5C5D1CA5-AA7F-4214-8924-E9A00B4337CD}"/>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pic>
        <p:nvPicPr>
          <p:cNvPr id="16" name="Image 15">
            <a:extLst>
              <a:ext uri="{FF2B5EF4-FFF2-40B4-BE49-F238E27FC236}">
                <a16:creationId xmlns="" xmlns:a16="http://schemas.microsoft.com/office/drawing/2014/main" id="{E4800E6F-81C0-F7BE-C178-1ED813FFBDB0}"/>
              </a:ext>
            </a:extLst>
          </p:cNvPr>
          <p:cNvPicPr>
            <a:picLocks noChangeAspect="1"/>
          </p:cNvPicPr>
          <p:nvPr/>
        </p:nvPicPr>
        <p:blipFill>
          <a:blip r:embed="rId2"/>
          <a:stretch>
            <a:fillRect/>
          </a:stretch>
        </p:blipFill>
        <p:spPr>
          <a:xfrm>
            <a:off x="4926128" y="5228245"/>
            <a:ext cx="1548882" cy="1548882"/>
          </a:xfrm>
          <a:prstGeom prst="rect">
            <a:avLst/>
          </a:prstGeom>
        </p:spPr>
      </p:pic>
      <p:pic>
        <p:nvPicPr>
          <p:cNvPr id="19" name="Image 18">
            <a:extLst>
              <a:ext uri="{FF2B5EF4-FFF2-40B4-BE49-F238E27FC236}">
                <a16:creationId xmlns="" xmlns:a16="http://schemas.microsoft.com/office/drawing/2014/main" id="{AB173C13-9208-E026-E40D-AE8C592B1958}"/>
              </a:ext>
            </a:extLst>
          </p:cNvPr>
          <p:cNvPicPr>
            <a:picLocks noChangeAspect="1"/>
          </p:cNvPicPr>
          <p:nvPr/>
        </p:nvPicPr>
        <p:blipFill>
          <a:blip r:embed="rId3"/>
          <a:stretch>
            <a:fillRect/>
          </a:stretch>
        </p:blipFill>
        <p:spPr>
          <a:xfrm>
            <a:off x="7287725" y="5381916"/>
            <a:ext cx="1003176" cy="1156996"/>
          </a:xfrm>
          <a:prstGeom prst="rect">
            <a:avLst/>
          </a:prstGeom>
        </p:spPr>
      </p:pic>
      <p:pic>
        <p:nvPicPr>
          <p:cNvPr id="22" name="Image 21">
            <a:extLst>
              <a:ext uri="{FF2B5EF4-FFF2-40B4-BE49-F238E27FC236}">
                <a16:creationId xmlns="" xmlns:a16="http://schemas.microsoft.com/office/drawing/2014/main" id="{AC9722C9-8A9D-CA57-D8C3-F89F38342D3B}"/>
              </a:ext>
            </a:extLst>
          </p:cNvPr>
          <p:cNvPicPr>
            <a:picLocks noChangeAspect="1"/>
          </p:cNvPicPr>
          <p:nvPr/>
        </p:nvPicPr>
        <p:blipFill>
          <a:blip r:embed="rId4"/>
          <a:stretch>
            <a:fillRect/>
          </a:stretch>
        </p:blipFill>
        <p:spPr>
          <a:xfrm>
            <a:off x="8820313" y="5021029"/>
            <a:ext cx="2453274" cy="1768531"/>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031FE9-9059-4FE8-B4AC-9771F23A1B89}"/>
              </a:ext>
            </a:extLst>
          </p:cNvPr>
          <p:cNvSpPr>
            <a:spLocks noGrp="1"/>
          </p:cNvSpPr>
          <p:nvPr>
            <p:ph type="title"/>
          </p:nvPr>
        </p:nvSpPr>
        <p:spPr>
          <a:xfrm>
            <a:off x="4914900" y="314282"/>
            <a:ext cx="6800850" cy="1325880"/>
          </a:xfrm>
        </p:spPr>
        <p:txBody>
          <a:bodyPr/>
          <a:lstStyle/>
          <a:p>
            <a:r>
              <a:rPr lang="en-US" dirty="0"/>
              <a:t>Description </a:t>
            </a:r>
          </a:p>
        </p:txBody>
      </p:sp>
      <p:sp>
        <p:nvSpPr>
          <p:cNvPr id="3" name="Content Placeholder 2">
            <a:extLst>
              <a:ext uri="{FF2B5EF4-FFF2-40B4-BE49-F238E27FC236}">
                <a16:creationId xmlns="" xmlns:a16="http://schemas.microsoft.com/office/drawing/2014/main" id="{D4A2EB3F-4D60-451F-8F45-7D6654D2FCD9}"/>
              </a:ext>
            </a:extLst>
          </p:cNvPr>
          <p:cNvSpPr>
            <a:spLocks noGrp="1"/>
          </p:cNvSpPr>
          <p:nvPr>
            <p:ph type="body" sz="quarter" idx="13"/>
          </p:nvPr>
        </p:nvSpPr>
        <p:spPr>
          <a:xfrm>
            <a:off x="4149012" y="1236680"/>
            <a:ext cx="7949682" cy="3540594"/>
          </a:xfrm>
        </p:spPr>
        <p:txBody>
          <a:bodyPr vert="horz" lIns="91440" tIns="45720" rIns="91440" bIns="45720" rtlCol="0" anchor="t">
            <a:noAutofit/>
          </a:bodyPr>
          <a:lstStyle/>
          <a:p>
            <a:pPr>
              <a:lnSpc>
                <a:spcPct val="100000"/>
              </a:lnSpc>
            </a:pPr>
            <a:r>
              <a:rPr lang="fr-FR" sz="2000" dirty="0"/>
              <a:t>Nous fournissons notre nouvelle application qu’est une  médiathèque numérique géante accessible aux gestionnaires des médiathèques. Pour ceux qui ont fatigué par la gestion pénible des musiques, vidéos (films et enregistrements) et bibliothèque, cette application peut prendre charge de tous la travail 3 en 1 (on peut remarquer que c’est une gestion des vidéos/gestion des musiques/gestion de bibliothèque)… cette application est crée avec une interface graphique claire et formidable avec une accès sécurisée par la base de données (serveur de Médiathèque) … la page d’accueil te prendre ensuite vers la choix de gestion d’une des 3 filières mentionnés où on ouvre la porte vers des plusieurs outils de gestion( ajout, suppression, modification, recherche, calculs, opérations fournis par notre équipe)… Au niveau de l’interface, Logo est préparé par notre équipe (carrière : Graphic Designer) , en plus la gestion de couleur, la mise en page et les photos de couvertures, tous sont pris en considération pour donner une interface douce et professionnelle.</a:t>
            </a:r>
            <a:endParaRPr lang="en-US" sz="2000" dirty="0"/>
          </a:p>
        </p:txBody>
      </p:sp>
      <p:sp>
        <p:nvSpPr>
          <p:cNvPr id="6" name="Slide Number Placeholder 5">
            <a:extLst>
              <a:ext uri="{FF2B5EF4-FFF2-40B4-BE49-F238E27FC236}">
                <a16:creationId xmlns=""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26" name="Image 25">
            <a:extLst>
              <a:ext uri="{FF2B5EF4-FFF2-40B4-BE49-F238E27FC236}">
                <a16:creationId xmlns="" xmlns:a16="http://schemas.microsoft.com/office/drawing/2014/main" id="{B83340EA-0E02-FFE6-DA75-AE75D537520C}"/>
              </a:ext>
            </a:extLst>
          </p:cNvPr>
          <p:cNvPicPr>
            <a:picLocks noChangeAspect="1"/>
          </p:cNvPicPr>
          <p:nvPr/>
        </p:nvPicPr>
        <p:blipFill>
          <a:blip r:embed="rId2"/>
          <a:stretch>
            <a:fillRect/>
          </a:stretch>
        </p:blipFill>
        <p:spPr>
          <a:xfrm>
            <a:off x="2045715" y="14572"/>
            <a:ext cx="2223874" cy="1925299"/>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pic>
        <p:nvPicPr>
          <p:cNvPr id="3" name="Image 2">
            <a:extLst>
              <a:ext uri="{FF2B5EF4-FFF2-40B4-BE49-F238E27FC236}">
                <a16:creationId xmlns="" xmlns:a16="http://schemas.microsoft.com/office/drawing/2014/main" id="{06E3A8A6-2979-85CF-189F-271A54E11934}"/>
              </a:ext>
            </a:extLst>
          </p:cNvPr>
          <p:cNvPicPr>
            <a:picLocks noChangeAspect="1"/>
          </p:cNvPicPr>
          <p:nvPr/>
        </p:nvPicPr>
        <p:blipFill>
          <a:blip r:embed="rId2"/>
          <a:stretch>
            <a:fillRect/>
          </a:stretch>
        </p:blipFill>
        <p:spPr>
          <a:xfrm>
            <a:off x="0" y="0"/>
            <a:ext cx="8145624" cy="6858000"/>
          </a:xfrm>
          <a:prstGeom prst="rect">
            <a:avLst/>
          </a:prstGeom>
        </p:spPr>
      </p:pic>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6</a:t>
            </a:fld>
            <a:endParaRPr lang="en-US" dirty="0"/>
          </a:p>
        </p:txBody>
      </p:sp>
      <p:pic>
        <p:nvPicPr>
          <p:cNvPr id="12" name="Image 11">
            <a:extLst>
              <a:ext uri="{FF2B5EF4-FFF2-40B4-BE49-F238E27FC236}">
                <a16:creationId xmlns="" xmlns:a16="http://schemas.microsoft.com/office/drawing/2014/main" id="{099B5BD9-4887-AB38-5BE6-F921903AFA69}"/>
              </a:ext>
            </a:extLst>
          </p:cNvPr>
          <p:cNvPicPr>
            <a:picLocks noChangeAspect="1"/>
          </p:cNvPicPr>
          <p:nvPr/>
        </p:nvPicPr>
        <p:blipFill>
          <a:blip r:embed="rId2"/>
          <a:stretch>
            <a:fillRect/>
          </a:stretch>
        </p:blipFill>
        <p:spPr>
          <a:xfrm>
            <a:off x="0" y="0"/>
            <a:ext cx="10170367" cy="68580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233487" y="214977"/>
            <a:ext cx="9725026" cy="1325880"/>
          </a:xfrm>
        </p:spPr>
        <p:txBody>
          <a:bodyPr/>
          <a:lstStyle/>
          <a:p>
            <a:r>
              <a:rPr lang="en-US" dirty="0"/>
              <a:t>Fonctionalité</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4" name="ZoneTexte 3">
            <a:extLst>
              <a:ext uri="{FF2B5EF4-FFF2-40B4-BE49-F238E27FC236}">
                <a16:creationId xmlns="" xmlns:a16="http://schemas.microsoft.com/office/drawing/2014/main" id="{92167D91-2ABE-87ED-D4CA-B60A186978B7}"/>
              </a:ext>
            </a:extLst>
          </p:cNvPr>
          <p:cNvSpPr txBox="1"/>
          <p:nvPr/>
        </p:nvSpPr>
        <p:spPr>
          <a:xfrm>
            <a:off x="1233487" y="1088938"/>
            <a:ext cx="10783078" cy="5219442"/>
          </a:xfrm>
          <a:prstGeom prst="rect">
            <a:avLst/>
          </a:prstGeom>
          <a:noFill/>
        </p:spPr>
        <p:txBody>
          <a:bodyPr wrap="square">
            <a:spAutoFit/>
          </a:bodyPr>
          <a:lstStyle/>
          <a:p>
            <a:pPr marL="0" marR="0">
              <a:lnSpc>
                <a:spcPct val="107000"/>
              </a:lnSpc>
              <a:spcBef>
                <a:spcPts val="0"/>
              </a:spcBef>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Nous avons inclus une partie d’</a:t>
            </a:r>
            <a:r>
              <a:rPr lang="fr-FR" sz="1600" b="1" dirty="0">
                <a:effectLst/>
                <a:latin typeface="Calibri" panose="020F0502020204030204" pitchFamily="34" charset="0"/>
                <a:ea typeface="Calibri" panose="020F0502020204030204" pitchFamily="34" charset="0"/>
                <a:cs typeface="Arial" panose="020B0604020202020204" pitchFamily="34" charset="0"/>
              </a:rPr>
              <a:t>inscription</a:t>
            </a:r>
            <a:r>
              <a:rPr lang="fr-FR" sz="1600" dirty="0">
                <a:effectLst/>
                <a:latin typeface="Calibri" panose="020F0502020204030204" pitchFamily="34" charset="0"/>
                <a:ea typeface="Calibri" panose="020F0502020204030204" pitchFamily="34" charset="0"/>
                <a:cs typeface="Arial" panose="020B0604020202020204" pitchFamily="34" charset="0"/>
              </a:rPr>
              <a:t> et de </a:t>
            </a:r>
            <a:r>
              <a:rPr lang="fr-FR" sz="1600" b="1" dirty="0">
                <a:effectLst/>
                <a:latin typeface="Calibri" panose="020F0502020204030204" pitchFamily="34" charset="0"/>
                <a:ea typeface="Calibri" panose="020F0502020204030204" pitchFamily="34" charset="0"/>
                <a:cs typeface="Arial" panose="020B0604020202020204" pitchFamily="34" charset="0"/>
              </a:rPr>
              <a:t>connexion</a:t>
            </a:r>
            <a:r>
              <a:rPr lang="fr-FR" sz="1600" dirty="0">
                <a:effectLst/>
                <a:latin typeface="Calibri" panose="020F0502020204030204" pitchFamily="34" charset="0"/>
                <a:ea typeface="Calibri" panose="020F0502020204030204" pitchFamily="34" charset="0"/>
                <a:cs typeface="Arial" panose="020B0604020202020204" pitchFamily="34" charset="0"/>
              </a:rPr>
              <a:t> pour accéder </a:t>
            </a:r>
            <a:r>
              <a:rPr lang="fr-FR" sz="1600" dirty="0">
                <a:latin typeface="Calibri" panose="020F0502020204030204" pitchFamily="34" charset="0"/>
                <a:ea typeface="Calibri" panose="020F0502020204030204" pitchFamily="34" charset="0"/>
                <a:cs typeface="Arial" panose="020B0604020202020204" pitchFamily="34" charset="0"/>
              </a:rPr>
              <a:t>à</a:t>
            </a:r>
            <a:r>
              <a:rPr lang="fr-FR" sz="1600" dirty="0">
                <a:effectLst/>
                <a:latin typeface="Calibri" panose="020F0502020204030204" pitchFamily="34" charset="0"/>
                <a:ea typeface="Calibri" panose="020F0502020204030204" pitchFamily="34" charset="0"/>
                <a:cs typeface="Arial" panose="020B0604020202020204" pitchFamily="34" charset="0"/>
              </a:rPr>
              <a:t> l’application, Soit pour </a:t>
            </a:r>
            <a:r>
              <a:rPr lang="fr-FR" sz="1600" b="1" dirty="0">
                <a:effectLst/>
                <a:latin typeface="Calibri" panose="020F0502020204030204" pitchFamily="34" charset="0"/>
                <a:ea typeface="Calibri" panose="020F0502020204030204" pitchFamily="34" charset="0"/>
                <a:cs typeface="Arial" panose="020B0604020202020204" pitchFamily="34" charset="0"/>
              </a:rPr>
              <a:t>admin</a:t>
            </a:r>
            <a:r>
              <a:rPr lang="fr-FR" sz="1600" dirty="0">
                <a:effectLst/>
                <a:latin typeface="Calibri" panose="020F0502020204030204" pitchFamily="34" charset="0"/>
                <a:ea typeface="Calibri" panose="020F0502020204030204" pitchFamily="34" charset="0"/>
                <a:cs typeface="Arial" panose="020B0604020202020204" pitchFamily="34" charset="0"/>
              </a:rPr>
              <a:t> ou pour un </a:t>
            </a:r>
            <a:r>
              <a:rPr lang="fr-FR" sz="1600" b="1" dirty="0">
                <a:effectLst/>
                <a:latin typeface="Calibri" panose="020F0502020204030204" pitchFamily="34" charset="0"/>
                <a:ea typeface="Calibri" panose="020F0502020204030204" pitchFamily="34" charset="0"/>
                <a:cs typeface="Arial" panose="020B0604020202020204" pitchFamily="34" charset="0"/>
              </a:rPr>
              <a:t>client</a:t>
            </a:r>
            <a:r>
              <a:rPr lang="fr-FR" sz="16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A l’entrée, la page «home » contient les trois boutons pour chaque section : Livre, Musique, </a:t>
            </a:r>
            <a:r>
              <a:rPr lang="fr-FR" sz="1600" dirty="0" err="1">
                <a:effectLst/>
                <a:latin typeface="Calibri" panose="020F0502020204030204" pitchFamily="34" charset="0"/>
                <a:ea typeface="Calibri" panose="020F0502020204030204" pitchFamily="34" charset="0"/>
                <a:cs typeface="Arial" panose="020B0604020202020204" pitchFamily="34" charset="0"/>
              </a:rPr>
              <a:t>Video</a:t>
            </a:r>
            <a:r>
              <a:rPr lang="fr-FR" sz="1600" dirty="0">
                <a:effectLst/>
                <a:latin typeface="Calibri" panose="020F0502020204030204" pitchFamily="34" charset="0"/>
                <a:ea typeface="Calibri" panose="020F050202020403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La partie </a:t>
            </a:r>
            <a:r>
              <a:rPr lang="fr-FR" sz="1600" b="1" dirty="0">
                <a:effectLst/>
                <a:latin typeface="Calibri" panose="020F0502020204030204" pitchFamily="34" charset="0"/>
                <a:ea typeface="Calibri" panose="020F0502020204030204" pitchFamily="34" charset="0"/>
                <a:cs typeface="Arial" panose="020B0604020202020204" pitchFamily="34" charset="0"/>
              </a:rPr>
              <a:t>livre</a:t>
            </a:r>
            <a:r>
              <a:rPr lang="fr-FR" sz="1600" dirty="0">
                <a:effectLst/>
                <a:latin typeface="Calibri" panose="020F0502020204030204" pitchFamily="34" charset="0"/>
                <a:ea typeface="Calibri" panose="020F0502020204030204" pitchFamily="34" charset="0"/>
                <a:cs typeface="Arial" panose="020B0604020202020204" pitchFamily="34" charset="0"/>
              </a:rPr>
              <a:t> contient </a:t>
            </a:r>
            <a:r>
              <a:rPr lang="fr-FR" sz="1600" b="1" dirty="0">
                <a:effectLst/>
                <a:latin typeface="Calibri" panose="020F0502020204030204" pitchFamily="34" charset="0"/>
                <a:ea typeface="Calibri" panose="020F0502020204030204" pitchFamily="34" charset="0"/>
                <a:cs typeface="Arial" panose="020B0604020202020204" pitchFamily="34" charset="0"/>
              </a:rPr>
              <a:t>les œuvres </a:t>
            </a:r>
            <a:r>
              <a:rPr lang="fr-FR" sz="1600" dirty="0">
                <a:effectLst/>
                <a:latin typeface="Calibri" panose="020F0502020204030204" pitchFamily="34" charset="0"/>
                <a:ea typeface="Calibri" panose="020F0502020204030204" pitchFamily="34" charset="0"/>
                <a:cs typeface="Arial" panose="020B0604020202020204" pitchFamily="34" charset="0"/>
              </a:rPr>
              <a:t>à emprunter, </a:t>
            </a:r>
            <a:r>
              <a:rPr lang="fr-FR" sz="1600" b="1" dirty="0">
                <a:effectLst/>
                <a:latin typeface="Calibri" panose="020F0502020204030204" pitchFamily="34" charset="0"/>
                <a:ea typeface="Calibri" panose="020F0502020204030204" pitchFamily="34" charset="0"/>
                <a:cs typeface="Arial" panose="020B0604020202020204" pitchFamily="34" charset="0"/>
              </a:rPr>
              <a:t>les empruntes </a:t>
            </a:r>
            <a:r>
              <a:rPr lang="fr-FR" sz="1600" dirty="0">
                <a:effectLst/>
                <a:latin typeface="Calibri" panose="020F0502020204030204" pitchFamily="34" charset="0"/>
                <a:ea typeface="Calibri" panose="020F0502020204030204" pitchFamily="34" charset="0"/>
                <a:cs typeface="Arial" panose="020B0604020202020204" pitchFamily="34" charset="0"/>
              </a:rPr>
              <a:t>et </a:t>
            </a:r>
            <a:r>
              <a:rPr lang="fr-FR" sz="1600" b="1" dirty="0">
                <a:effectLst/>
                <a:latin typeface="Calibri" panose="020F0502020204030204" pitchFamily="34" charset="0"/>
                <a:ea typeface="Calibri" panose="020F0502020204030204" pitchFamily="34" charset="0"/>
                <a:cs typeface="Arial" panose="020B0604020202020204" pitchFamily="34" charset="0"/>
              </a:rPr>
              <a:t>les abonnées </a:t>
            </a:r>
            <a:r>
              <a:rPr lang="fr-FR" sz="1600" dirty="0">
                <a:effectLst/>
                <a:latin typeface="Calibri" panose="020F0502020204030204" pitchFamily="34" charset="0"/>
                <a:ea typeface="Calibri" panose="020F0502020204030204" pitchFamily="34" charset="0"/>
                <a:cs typeface="Arial" panose="020B0604020202020204" pitchFamily="34" charset="0"/>
              </a:rPr>
              <a:t>enregistrés qui peuvent être des clients . Ainsi que le pouvoir d’ajout, de suppression et de recherche de chacune, L’affichage des ouvrages ce fait par l’insertion des donnés extraites dans des composantes graphiques de type </a:t>
            </a:r>
            <a:r>
              <a:rPr lang="fr-FR" sz="1600" dirty="0" err="1">
                <a:effectLst/>
                <a:latin typeface="Calibri" panose="020F0502020204030204" pitchFamily="34" charset="0"/>
                <a:ea typeface="Calibri" panose="020F0502020204030204" pitchFamily="34" charset="0"/>
                <a:cs typeface="Arial" panose="020B0604020202020204" pitchFamily="34" charset="0"/>
              </a:rPr>
              <a:t>Jtable</a:t>
            </a:r>
            <a:r>
              <a:rPr lang="fr-FR" sz="1600" dirty="0">
                <a:effectLst/>
                <a:latin typeface="Calibri" panose="020F0502020204030204" pitchFamily="34" charset="0"/>
                <a:ea typeface="Calibri" panose="020F0502020204030204" pitchFamily="34" charset="0"/>
                <a:cs typeface="Arial" panose="020B0604020202020204" pitchFamily="34" charset="0"/>
              </a:rPr>
              <a:t> de </a:t>
            </a:r>
            <a:r>
              <a:rPr lang="fr-FR" sz="1600" dirty="0" err="1">
                <a:effectLst/>
                <a:latin typeface="Calibri" panose="020F0502020204030204" pitchFamily="34" charset="0"/>
                <a:ea typeface="Calibri" panose="020F0502020204030204" pitchFamily="34" charset="0"/>
                <a:cs typeface="Arial" panose="020B0604020202020204" pitchFamily="34" charset="0"/>
              </a:rPr>
              <a:t>javax.swing</a:t>
            </a:r>
            <a:r>
              <a:rPr lang="fr-FR" sz="16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Pour les empruntes , il existe </a:t>
            </a:r>
            <a:r>
              <a:rPr lang="fr-FR" sz="1600" b="1" dirty="0">
                <a:effectLst/>
                <a:latin typeface="Calibri" panose="020F0502020204030204" pitchFamily="34" charset="0"/>
                <a:ea typeface="Calibri" panose="020F0502020204030204" pitchFamily="34" charset="0"/>
                <a:cs typeface="Arial" panose="020B0604020202020204" pitchFamily="34" charset="0"/>
              </a:rPr>
              <a:t>un date limite </a:t>
            </a:r>
            <a:r>
              <a:rPr lang="fr-FR" sz="1600" dirty="0">
                <a:effectLst/>
                <a:latin typeface="Calibri" panose="020F0502020204030204" pitchFamily="34" charset="0"/>
                <a:ea typeface="Calibri" panose="020F0502020204030204" pitchFamily="34" charset="0"/>
                <a:cs typeface="Arial" panose="020B0604020202020204" pitchFamily="34" charset="0"/>
              </a:rPr>
              <a:t>qu’on peut pas dépasser attribuer automatiquement au moment de l’ajout de l’emprunt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A l’ajout du l’utilisateur , il aura attribué un nombre donné </a:t>
            </a:r>
            <a:r>
              <a:rPr lang="fr-FR" sz="1600" b="1" dirty="0">
                <a:effectLst/>
                <a:latin typeface="Calibri" panose="020F0502020204030204" pitchFamily="34" charset="0"/>
                <a:ea typeface="Calibri" panose="020F0502020204030204" pitchFamily="34" charset="0"/>
                <a:cs typeface="Arial" panose="020B0604020202020204" pitchFamily="34" charset="0"/>
              </a:rPr>
              <a:t>d’emprunte limite a la fois et si le nombre est </a:t>
            </a:r>
            <a:r>
              <a:rPr lang="fr-FR" sz="1600" b="1" dirty="0" err="1">
                <a:effectLst/>
                <a:latin typeface="Calibri" panose="020F0502020204030204" pitchFamily="34" charset="0"/>
                <a:ea typeface="Calibri" panose="020F0502020204030204" pitchFamily="34" charset="0"/>
                <a:cs typeface="Arial" panose="020B0604020202020204" pitchFamily="34" charset="0"/>
              </a:rPr>
              <a:t>attenué</a:t>
            </a:r>
            <a:r>
              <a:rPr lang="fr-FR" sz="1600" b="1" dirty="0">
                <a:effectLst/>
                <a:latin typeface="Calibri" panose="020F0502020204030204" pitchFamily="34" charset="0"/>
                <a:ea typeface="Calibri" panose="020F0502020204030204" pitchFamily="34" charset="0"/>
                <a:cs typeface="Arial" panose="020B0604020202020204" pitchFamily="34" charset="0"/>
              </a:rPr>
              <a:t> alors </a:t>
            </a:r>
            <a:r>
              <a:rPr lang="fr-FR" sz="1600" b="1" dirty="0">
                <a:latin typeface="Calibri" panose="020F0502020204030204" pitchFamily="34" charset="0"/>
                <a:ea typeface="Calibri" panose="020F0502020204030204" pitchFamily="34" charset="0"/>
                <a:cs typeface="Arial" panose="020B0604020202020204" pitchFamily="34" charset="0"/>
              </a:rPr>
              <a:t>il peut pas emprunte</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600" dirty="0">
                <a:latin typeface="Calibri" panose="020F0502020204030204" pitchFamily="34" charset="0"/>
                <a:ea typeface="Calibri" panose="020F0502020204030204" pitchFamily="34" charset="0"/>
                <a:cs typeface="Arial" panose="020B0604020202020204" pitchFamily="34" charset="0"/>
              </a:rPr>
              <a:t>A </a:t>
            </a:r>
            <a:r>
              <a:rPr lang="en-US" sz="1600" dirty="0" err="1">
                <a:latin typeface="Calibri" panose="020F0502020204030204" pitchFamily="34" charset="0"/>
                <a:ea typeface="Calibri" panose="020F0502020204030204" pitchFamily="34" charset="0"/>
                <a:cs typeface="Arial" panose="020B0604020202020204" pitchFamily="34" charset="0"/>
              </a:rPr>
              <a:t>l’ajout</a:t>
            </a:r>
            <a:r>
              <a:rPr lang="en-US" sz="1600" dirty="0">
                <a:latin typeface="Calibri" panose="020F0502020204030204" pitchFamily="34" charset="0"/>
                <a:ea typeface="Calibri" panose="020F0502020204030204" pitchFamily="34" charset="0"/>
                <a:cs typeface="Arial" panose="020B0604020202020204" pitchFamily="34" charset="0"/>
              </a:rPr>
              <a:t> de livre , il aura </a:t>
            </a:r>
            <a:r>
              <a:rPr lang="en-US" sz="1600" dirty="0" err="1">
                <a:latin typeface="Calibri" panose="020F0502020204030204" pitchFamily="34" charset="0"/>
                <a:ea typeface="Calibri" panose="020F0502020204030204" pitchFamily="34" charset="0"/>
                <a:cs typeface="Arial" panose="020B0604020202020204" pitchFamily="34" charset="0"/>
              </a:rPr>
              <a:t>attribué</a:t>
            </a:r>
            <a:r>
              <a:rPr lang="en-US" sz="1600" dirty="0">
                <a:latin typeface="Calibri" panose="020F0502020204030204" pitchFamily="34" charset="0"/>
                <a:ea typeface="Calibri" panose="020F0502020204030204" pitchFamily="34" charset="0"/>
                <a:cs typeface="Arial" panose="020B0604020202020204" pitchFamily="34" charset="0"/>
              </a:rPr>
              <a:t> un </a:t>
            </a:r>
            <a:r>
              <a:rPr lang="en-US" sz="1600" dirty="0" err="1">
                <a:latin typeface="Calibri" panose="020F0502020204030204" pitchFamily="34" charset="0"/>
                <a:ea typeface="Calibri" panose="020F0502020204030204" pitchFamily="34" charset="0"/>
                <a:cs typeface="Arial" panose="020B0604020202020204" pitchFamily="34" charset="0"/>
              </a:rPr>
              <a:t>nombre</a:t>
            </a:r>
            <a:r>
              <a:rPr lang="en-US" sz="1600" dirty="0">
                <a:latin typeface="Calibri" panose="020F0502020204030204" pitchFamily="34" charset="0"/>
                <a:ea typeface="Calibri" panose="020F0502020204030204" pitchFamily="34" charset="0"/>
                <a:cs typeface="Arial" panose="020B0604020202020204" pitchFamily="34" charset="0"/>
              </a:rPr>
              <a:t> maximum de </a:t>
            </a:r>
            <a:r>
              <a:rPr lang="en-US" sz="1600" dirty="0" err="1">
                <a:latin typeface="Calibri" panose="020F0502020204030204" pitchFamily="34" charset="0"/>
                <a:ea typeface="Calibri" panose="020F0502020204030204" pitchFamily="34" charset="0"/>
                <a:cs typeface="Arial" panose="020B0604020202020204" pitchFamily="34" charset="0"/>
              </a:rPr>
              <a:t>quantité</a:t>
            </a:r>
            <a:r>
              <a:rPr lang="en-US" sz="1600" dirty="0">
                <a:latin typeface="Calibri" panose="020F0502020204030204" pitchFamily="34" charset="0"/>
                <a:ea typeface="Calibri" panose="020F0502020204030204" pitchFamily="34" charset="0"/>
                <a:cs typeface="Arial" panose="020B0604020202020204" pitchFamily="34" charset="0"/>
              </a:rPr>
              <a:t> </a:t>
            </a:r>
            <a:r>
              <a:rPr lang="en-US" sz="1600" b="1" dirty="0" err="1">
                <a:latin typeface="Calibri" panose="020F0502020204030204" pitchFamily="34" charset="0"/>
                <a:ea typeface="Calibri" panose="020F0502020204030204" pitchFamily="34" charset="0"/>
                <a:cs typeface="Arial" panose="020B0604020202020204" pitchFamily="34" charset="0"/>
              </a:rPr>
              <a:t>si</a:t>
            </a:r>
            <a:r>
              <a:rPr lang="en-US" sz="1600" b="1" dirty="0">
                <a:latin typeface="Calibri" panose="020F0502020204030204" pitchFamily="34" charset="0"/>
                <a:ea typeface="Calibri" panose="020F0502020204030204" pitchFamily="34" charset="0"/>
                <a:cs typeface="Arial" panose="020B0604020202020204" pitchFamily="34" charset="0"/>
              </a:rPr>
              <a:t> le </a:t>
            </a:r>
            <a:r>
              <a:rPr lang="en-US" sz="1600" b="1" dirty="0" err="1">
                <a:latin typeface="Calibri" panose="020F0502020204030204" pitchFamily="34" charset="0"/>
                <a:ea typeface="Calibri" panose="020F0502020204030204" pitchFamily="34" charset="0"/>
                <a:cs typeface="Arial" panose="020B0604020202020204" pitchFamily="34" charset="0"/>
              </a:rPr>
              <a:t>produit</a:t>
            </a:r>
            <a:r>
              <a:rPr lang="en-US" sz="1600" b="1" dirty="0">
                <a:latin typeface="Calibri" panose="020F0502020204030204" pitchFamily="34" charset="0"/>
                <a:ea typeface="Calibri" panose="020F0502020204030204" pitchFamily="34" charset="0"/>
                <a:cs typeface="Arial" panose="020B0604020202020204" pitchFamily="34" charset="0"/>
              </a:rPr>
              <a:t> </a:t>
            </a:r>
            <a:r>
              <a:rPr lang="en-US" sz="1600" b="1" dirty="0" err="1">
                <a:latin typeface="Calibri" panose="020F0502020204030204" pitchFamily="34" charset="0"/>
                <a:ea typeface="Calibri" panose="020F0502020204030204" pitchFamily="34" charset="0"/>
                <a:cs typeface="Arial" panose="020B0604020202020204" pitchFamily="34" charset="0"/>
              </a:rPr>
              <a:t>est</a:t>
            </a:r>
            <a:r>
              <a:rPr lang="en-US" sz="1600" b="1" dirty="0">
                <a:latin typeface="Calibri" panose="020F0502020204030204" pitchFamily="34" charset="0"/>
                <a:ea typeface="Calibri" panose="020F0502020204030204" pitchFamily="34" charset="0"/>
                <a:cs typeface="Arial" panose="020B0604020202020204" pitchFamily="34" charset="0"/>
              </a:rPr>
              <a:t> </a:t>
            </a:r>
            <a:r>
              <a:rPr lang="en-US" sz="1600" b="1" dirty="0" err="1">
                <a:latin typeface="Calibri" panose="020F0502020204030204" pitchFamily="34" charset="0"/>
                <a:ea typeface="Calibri" panose="020F0502020204030204" pitchFamily="34" charset="0"/>
                <a:cs typeface="Arial" panose="020B0604020202020204" pitchFamily="34" charset="0"/>
              </a:rPr>
              <a:t>epuisé</a:t>
            </a:r>
            <a:r>
              <a:rPr lang="en-US" sz="1600" b="1" dirty="0">
                <a:latin typeface="Calibri" panose="020F0502020204030204" pitchFamily="34" charset="0"/>
                <a:ea typeface="Calibri" panose="020F0502020204030204" pitchFamily="34" charset="0"/>
                <a:cs typeface="Arial" panose="020B0604020202020204" pitchFamily="34" charset="0"/>
              </a:rPr>
              <a:t> </a:t>
            </a:r>
            <a:r>
              <a:rPr lang="en-US" sz="1600" b="1" dirty="0" err="1">
                <a:latin typeface="Calibri" panose="020F0502020204030204" pitchFamily="34" charset="0"/>
                <a:ea typeface="Calibri" panose="020F0502020204030204" pitchFamily="34" charset="0"/>
                <a:cs typeface="Arial" panose="020B0604020202020204" pitchFamily="34" charset="0"/>
              </a:rPr>
              <a:t>alors</a:t>
            </a:r>
            <a:r>
              <a:rPr lang="en-US" sz="1600" b="1" dirty="0">
                <a:latin typeface="Calibri" panose="020F0502020204030204" pitchFamily="34" charset="0"/>
                <a:ea typeface="Calibri" panose="020F0502020204030204" pitchFamily="34" charset="0"/>
                <a:cs typeface="Arial" panose="020B0604020202020204" pitchFamily="34" charset="0"/>
              </a:rPr>
              <a:t> on </a:t>
            </a:r>
            <a:r>
              <a:rPr lang="en-US" sz="1600" b="1" dirty="0" err="1">
                <a:latin typeface="Calibri" panose="020F0502020204030204" pitchFamily="34" charset="0"/>
                <a:ea typeface="Calibri" panose="020F0502020204030204" pitchFamily="34" charset="0"/>
                <a:cs typeface="Arial" panose="020B0604020202020204" pitchFamily="34" charset="0"/>
              </a:rPr>
              <a:t>peut</a:t>
            </a:r>
            <a:r>
              <a:rPr lang="en-US" sz="1600" b="1" dirty="0">
                <a:latin typeface="Calibri" panose="020F0502020204030204" pitchFamily="34" charset="0"/>
                <a:ea typeface="Calibri" panose="020F0502020204030204" pitchFamily="34" charset="0"/>
                <a:cs typeface="Arial" panose="020B0604020202020204" pitchFamily="34" charset="0"/>
              </a:rPr>
              <a:t> pas </a:t>
            </a:r>
            <a:r>
              <a:rPr lang="en-US" sz="1600" b="1" dirty="0" err="1">
                <a:latin typeface="Calibri" panose="020F0502020204030204" pitchFamily="34" charset="0"/>
                <a:ea typeface="Calibri" panose="020F0502020204030204" pitchFamily="34" charset="0"/>
                <a:cs typeface="Arial" panose="020B0604020202020204" pitchFamily="34" charset="0"/>
              </a:rPr>
              <a:t>effectuer</a:t>
            </a:r>
            <a:r>
              <a:rPr lang="en-US" sz="1600" b="1" dirty="0">
                <a:latin typeface="Calibri" panose="020F0502020204030204" pitchFamily="34" charset="0"/>
                <a:ea typeface="Calibri" panose="020F0502020204030204" pitchFamily="34" charset="0"/>
                <a:cs typeface="Arial" panose="020B0604020202020204" pitchFamily="34" charset="0"/>
              </a:rPr>
              <a:t> des </a:t>
            </a:r>
            <a:r>
              <a:rPr lang="en-US" sz="1600" b="1" dirty="0" err="1">
                <a:latin typeface="Calibri" panose="020F0502020204030204" pitchFamily="34" charset="0"/>
                <a:ea typeface="Calibri" panose="020F0502020204030204" pitchFamily="34" charset="0"/>
                <a:cs typeface="Arial" panose="020B0604020202020204" pitchFamily="34" charset="0"/>
              </a:rPr>
              <a:t>emprunts</a:t>
            </a:r>
            <a:endParaRPr lang="en-US" sz="16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on peut </a:t>
            </a:r>
            <a:r>
              <a:rPr lang="en-US" sz="1600" b="1" dirty="0">
                <a:effectLst/>
                <a:latin typeface="Calibri" panose="020F0502020204030204" pitchFamily="34" charset="0"/>
                <a:ea typeface="Calibri" panose="020F0502020204030204" pitchFamily="34" charset="0"/>
                <a:cs typeface="Arial" panose="020B0604020202020204" pitchFamily="34" charset="0"/>
              </a:rPr>
              <a:t>:</a:t>
            </a:r>
          </a:p>
          <a:p>
            <a:pPr marL="285750" marR="0" indent="-285750">
              <a:lnSpc>
                <a:spcPct val="107000"/>
              </a:lnSpc>
              <a:spcBef>
                <a:spcPts val="0"/>
              </a:spcBef>
              <a:spcAft>
                <a:spcPts val="800"/>
              </a:spcAft>
              <a:buFontTx/>
              <a:buChar char="-"/>
            </a:pPr>
            <a:r>
              <a:rPr lang="fr-FR" sz="1600" dirty="0">
                <a:effectLst/>
                <a:latin typeface="Calibri" panose="020F0502020204030204" pitchFamily="34" charset="0"/>
                <a:ea typeface="Calibri" panose="020F0502020204030204" pitchFamily="34" charset="0"/>
                <a:cs typeface="Arial" panose="020B0604020202020204" pitchFamily="34" charset="0"/>
              </a:rPr>
              <a:t>faire des </a:t>
            </a:r>
            <a:r>
              <a:rPr lang="fr-FR" sz="1600" b="1" dirty="0">
                <a:effectLst/>
                <a:latin typeface="Calibri" panose="020F0502020204030204" pitchFamily="34" charset="0"/>
                <a:ea typeface="Calibri" panose="020F0502020204030204" pitchFamily="34" charset="0"/>
                <a:cs typeface="Arial" panose="020B0604020202020204" pitchFamily="34" charset="0"/>
              </a:rPr>
              <a:t>recherches</a:t>
            </a:r>
            <a:r>
              <a:rPr lang="fr-FR" sz="1600" dirty="0">
                <a:effectLst/>
                <a:latin typeface="Calibri" panose="020F0502020204030204" pitchFamily="34" charset="0"/>
                <a:ea typeface="Calibri" panose="020F0502020204030204" pitchFamily="34" charset="0"/>
                <a:cs typeface="Arial" panose="020B0604020202020204" pitchFamily="34" charset="0"/>
              </a:rPr>
              <a:t> des ouvrages selon des attributs de table choisis a travers l’interface graphique pour consulter les ouvrages existantes et ceux qui sont valable a l’instant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1600" dirty="0">
                <a:effectLst/>
                <a:latin typeface="Calibri" panose="020F0502020204030204" pitchFamily="34" charset="0"/>
                <a:ea typeface="Calibri" panose="020F0502020204030204" pitchFamily="34" charset="0"/>
                <a:cs typeface="Arial" panose="020B0604020202020204" pitchFamily="34" charset="0"/>
              </a:rPr>
              <a:t>- on peut consulter </a:t>
            </a:r>
            <a:r>
              <a:rPr lang="fr-FR" sz="1600" b="1" dirty="0">
                <a:effectLst/>
                <a:latin typeface="Calibri" panose="020F0502020204030204" pitchFamily="34" charset="0"/>
                <a:ea typeface="Calibri" panose="020F0502020204030204" pitchFamily="34" charset="0"/>
                <a:cs typeface="Arial" panose="020B0604020202020204" pitchFamily="34" charset="0"/>
              </a:rPr>
              <a:t>les ouvrages empruntés ou achetés pendant une durée spécifiée(année) par un abonnée </a:t>
            </a:r>
            <a:r>
              <a:rPr lang="fr-FR" sz="1600" b="1" dirty="0" err="1">
                <a:effectLst/>
                <a:latin typeface="Calibri" panose="020F0502020204030204" pitchFamily="34" charset="0"/>
                <a:ea typeface="Calibri" panose="020F0502020204030204" pitchFamily="34" charset="0"/>
                <a:cs typeface="Arial" panose="020B0604020202020204" pitchFamily="34" charset="0"/>
              </a:rPr>
              <a:t>specifique</a:t>
            </a:r>
            <a:r>
              <a:rPr lang="fr-FR" sz="1600" b="1" dirty="0">
                <a:effectLst/>
                <a:latin typeface="Calibri" panose="020F0502020204030204" pitchFamily="34" charset="0"/>
                <a:ea typeface="Calibri" panose="020F0502020204030204" pitchFamily="34" charset="0"/>
                <a:cs typeface="Arial" panose="020B0604020202020204" pitchFamily="34" charset="0"/>
              </a:rPr>
              <a:t> </a:t>
            </a:r>
            <a:r>
              <a:rPr lang="fr-FR" sz="16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Tx/>
              <a:buChar char="-"/>
            </a:pPr>
            <a:r>
              <a:rPr lang="fr-FR" sz="1600" dirty="0">
                <a:effectLst/>
                <a:latin typeface="Calibri" panose="020F0502020204030204" pitchFamily="34" charset="0"/>
                <a:ea typeface="Calibri" panose="020F0502020204030204" pitchFamily="34" charset="0"/>
                <a:cs typeface="Arial" panose="020B0604020202020204" pitchFamily="34" charset="0"/>
              </a:rPr>
              <a:t>par l’utilisation </a:t>
            </a:r>
            <a:r>
              <a:rPr lang="fr-FR" sz="1600" b="1" dirty="0">
                <a:effectLst/>
                <a:latin typeface="Calibri" panose="020F0502020204030204" pitchFamily="34" charset="0"/>
                <a:ea typeface="Calibri" panose="020F0502020204030204" pitchFamily="34" charset="0"/>
                <a:cs typeface="Arial" panose="020B0604020202020204" pitchFamily="34" charset="0"/>
              </a:rPr>
              <a:t>d’un procédure stocké </a:t>
            </a:r>
            <a:r>
              <a:rPr lang="fr-FR" sz="1600" dirty="0">
                <a:effectLst/>
                <a:latin typeface="Calibri" panose="020F0502020204030204" pitchFamily="34" charset="0"/>
                <a:ea typeface="Calibri" panose="020F0502020204030204" pitchFamily="34" charset="0"/>
                <a:cs typeface="Arial" panose="020B0604020202020204" pitchFamily="34" charset="0"/>
              </a:rPr>
              <a:t>on peut faire des statistiques et </a:t>
            </a:r>
            <a:r>
              <a:rPr lang="fr-FR" sz="1600" b="1" dirty="0">
                <a:effectLst/>
                <a:latin typeface="Calibri" panose="020F0502020204030204" pitchFamily="34" charset="0"/>
                <a:ea typeface="Calibri" panose="020F0502020204030204" pitchFamily="34" charset="0"/>
                <a:cs typeface="Arial" panose="020B0604020202020204" pitchFamily="34" charset="0"/>
              </a:rPr>
              <a:t>consulter les  ouvrages les plus demandés </a:t>
            </a:r>
            <a:r>
              <a:rPr lang="fr-FR" sz="1600" b="1" dirty="0">
                <a:latin typeface="Calibri" panose="020F0502020204030204" pitchFamily="34" charset="0"/>
                <a:ea typeface="Calibri" panose="020F0502020204030204" pitchFamily="34" charset="0"/>
                <a:cs typeface="Arial" panose="020B0604020202020204" pitchFamily="34" charset="0"/>
              </a:rPr>
              <a:t>                                                                        </a:t>
            </a:r>
            <a:r>
              <a:rPr lang="en-US" sz="1600" dirty="0">
                <a:latin typeface="Calibri" panose="020F0502020204030204" pitchFamily="34" charset="0"/>
                <a:ea typeface="Calibri" panose="020F0502020204030204" pitchFamily="34" charset="0"/>
                <a:cs typeface="Arial" panose="020B0604020202020204" pitchFamily="34" charset="0"/>
              </a:rPr>
              <a:t>                                                                                                                                                                                                        </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2280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233487" y="214977"/>
            <a:ext cx="9725026" cy="1325880"/>
          </a:xfrm>
        </p:spPr>
        <p:txBody>
          <a:bodyPr/>
          <a:lstStyle/>
          <a:p>
            <a:r>
              <a:rPr lang="en-US" dirty="0"/>
              <a:t>Fonctionalité(suite)</a:t>
            </a: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4" name="ZoneTexte 3">
            <a:extLst>
              <a:ext uri="{FF2B5EF4-FFF2-40B4-BE49-F238E27FC236}">
                <a16:creationId xmlns="" xmlns:a16="http://schemas.microsoft.com/office/drawing/2014/main" id="{92167D91-2ABE-87ED-D4CA-B60A186978B7}"/>
              </a:ext>
            </a:extLst>
          </p:cNvPr>
          <p:cNvSpPr txBox="1"/>
          <p:nvPr/>
        </p:nvSpPr>
        <p:spPr>
          <a:xfrm>
            <a:off x="1233487" y="1348811"/>
            <a:ext cx="10783078" cy="4626908"/>
          </a:xfrm>
          <a:prstGeom prst="rect">
            <a:avLst/>
          </a:prstGeom>
          <a:noFill/>
        </p:spPr>
        <p:txBody>
          <a:bodyPr wrap="square">
            <a:spAutoFit/>
          </a:bodyPr>
          <a:lstStyle/>
          <a:p>
            <a:pPr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La partie </a:t>
            </a:r>
            <a:r>
              <a:rPr lang="fr-FR" sz="2400" b="1" dirty="0" err="1">
                <a:effectLst/>
                <a:latin typeface="Calibri" panose="020F0502020204030204" pitchFamily="34" charset="0"/>
                <a:ea typeface="Calibri" panose="020F0502020204030204" pitchFamily="34" charset="0"/>
                <a:cs typeface="Arial" panose="020B0604020202020204" pitchFamily="34" charset="0"/>
              </a:rPr>
              <a:t>Video</a:t>
            </a:r>
            <a:r>
              <a:rPr lang="fr-FR" sz="2400" dirty="0">
                <a:effectLst/>
                <a:latin typeface="Calibri" panose="020F0502020204030204" pitchFamily="34" charset="0"/>
                <a:ea typeface="Calibri" panose="020F0502020204030204" pitchFamily="34" charset="0"/>
                <a:cs typeface="Arial" panose="020B0604020202020204" pitchFamily="34" charset="0"/>
              </a:rPr>
              <a:t> et la partie </a:t>
            </a:r>
            <a:r>
              <a:rPr lang="fr-FR" sz="2400" b="1" dirty="0">
                <a:effectLst/>
                <a:latin typeface="Calibri" panose="020F0502020204030204" pitchFamily="34" charset="0"/>
                <a:ea typeface="Calibri" panose="020F0502020204030204" pitchFamily="34" charset="0"/>
                <a:cs typeface="Arial" panose="020B0604020202020204" pitchFamily="34" charset="0"/>
              </a:rPr>
              <a:t>Musique</a:t>
            </a:r>
            <a:r>
              <a:rPr lang="fr-FR" sz="2400" dirty="0">
                <a:effectLst/>
                <a:latin typeface="Calibri" panose="020F0502020204030204" pitchFamily="34" charset="0"/>
                <a:ea typeface="Calibri" panose="020F0502020204030204" pitchFamily="34" charset="0"/>
                <a:cs typeface="Arial" panose="020B0604020202020204" pitchFamily="34" charset="0"/>
              </a:rPr>
              <a:t> contiennent </a:t>
            </a:r>
            <a:r>
              <a:rPr lang="fr-FR" sz="2400" b="1" dirty="0">
                <a:effectLst/>
                <a:latin typeface="Calibri" panose="020F0502020204030204" pitchFamily="34" charset="0"/>
                <a:ea typeface="Calibri" panose="020F0502020204030204" pitchFamily="34" charset="0"/>
                <a:cs typeface="Arial" panose="020B0604020202020204" pitchFamily="34" charset="0"/>
              </a:rPr>
              <a:t>les produits à acheter </a:t>
            </a:r>
            <a:r>
              <a:rPr lang="fr-FR" sz="2400" dirty="0">
                <a:latin typeface="Calibri" panose="020F0502020204030204" pitchFamily="34" charset="0"/>
                <a:ea typeface="Calibri" panose="020F0502020204030204" pitchFamily="34" charset="0"/>
                <a:cs typeface="Arial" panose="020B0604020202020204" pitchFamily="34" charset="0"/>
              </a:rPr>
              <a:t>et </a:t>
            </a:r>
            <a:r>
              <a:rPr lang="fr-FR" sz="2400" b="1" dirty="0">
                <a:effectLst/>
                <a:latin typeface="Calibri" panose="020F0502020204030204" pitchFamily="34" charset="0"/>
                <a:ea typeface="Calibri" panose="020F0502020204030204" pitchFamily="34" charset="0"/>
                <a:cs typeface="Arial" panose="020B0604020202020204" pitchFamily="34" charset="0"/>
              </a:rPr>
              <a:t>les achats enregistrés </a:t>
            </a:r>
            <a:r>
              <a:rPr lang="fr-FR" sz="2400" dirty="0">
                <a:effectLst/>
                <a:latin typeface="Calibri" panose="020F0502020204030204" pitchFamily="34" charset="0"/>
                <a:ea typeface="Calibri" panose="020F0502020204030204" pitchFamily="34" charset="0"/>
                <a:cs typeface="Arial" panose="020B0604020202020204" pitchFamily="34" charset="0"/>
              </a:rPr>
              <a:t>ainsi que les méthodes </a:t>
            </a:r>
            <a:r>
              <a:rPr lang="fr-FR" sz="2400" b="1" dirty="0">
                <a:effectLst/>
                <a:latin typeface="Calibri" panose="020F0502020204030204" pitchFamily="34" charset="0"/>
                <a:ea typeface="Calibri" panose="020F0502020204030204" pitchFamily="34" charset="0"/>
                <a:cs typeface="Arial" panose="020B0604020202020204" pitchFamily="34" charset="0"/>
              </a:rPr>
              <a:t>d’ajout</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b="1" dirty="0">
                <a:effectLst/>
                <a:latin typeface="Calibri" panose="020F0502020204030204" pitchFamily="34" charset="0"/>
                <a:ea typeface="Calibri" panose="020F0502020204030204" pitchFamily="34" charset="0"/>
                <a:cs typeface="Arial" panose="020B0604020202020204" pitchFamily="34" charset="0"/>
              </a:rPr>
              <a:t>suppression</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b="1" dirty="0">
                <a:effectLst/>
                <a:latin typeface="Calibri" panose="020F0502020204030204" pitchFamily="34" charset="0"/>
                <a:ea typeface="Calibri" panose="020F0502020204030204" pitchFamily="34" charset="0"/>
                <a:cs typeface="Arial" panose="020B0604020202020204" pitchFamily="34" charset="0"/>
              </a:rPr>
              <a:t>modification</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b="1" dirty="0">
                <a:effectLst/>
                <a:latin typeface="Calibri" panose="020F0502020204030204" pitchFamily="34" charset="0"/>
                <a:ea typeface="Calibri" panose="020F0502020204030204" pitchFamily="34" charset="0"/>
                <a:cs typeface="Arial" panose="020B0604020202020204" pitchFamily="34" charset="0"/>
              </a:rPr>
              <a:t>recherche</a:t>
            </a:r>
            <a:r>
              <a:rPr lang="fr-FR" sz="2400" dirty="0">
                <a:effectLst/>
                <a:latin typeface="Calibri" panose="020F0502020204030204" pitchFamily="34" charset="0"/>
                <a:ea typeface="Calibri" panose="020F0502020204030204" pitchFamily="34" charset="0"/>
                <a:cs typeface="Arial" panose="020B0604020202020204" pitchFamily="34" charset="0"/>
              </a:rPr>
              <a:t> et quelques autre </a:t>
            </a:r>
            <a:r>
              <a:rPr lang="fr-FR" sz="2400" dirty="0" err="1">
                <a:effectLst/>
                <a:latin typeface="Calibri" panose="020F0502020204030204" pitchFamily="34" charset="0"/>
                <a:ea typeface="Calibri" panose="020F0502020204030204" pitchFamily="34" charset="0"/>
                <a:cs typeface="Arial" panose="020B0604020202020204" pitchFamily="34" charset="0"/>
              </a:rPr>
              <a:t>operation</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dirty="0" err="1">
                <a:effectLst/>
                <a:latin typeface="Calibri" panose="020F0502020204030204" pitchFamily="34" charset="0"/>
                <a:ea typeface="Calibri" panose="020F0502020204030204" pitchFamily="34" charset="0"/>
                <a:cs typeface="Arial" panose="020B0604020202020204" pitchFamily="34" charset="0"/>
              </a:rPr>
              <a:t>speciale</a:t>
            </a:r>
            <a:r>
              <a:rPr lang="fr-FR" sz="2400" dirty="0">
                <a:effectLst/>
                <a:latin typeface="Calibri" panose="020F0502020204030204" pitchFamily="34" charset="0"/>
                <a:ea typeface="Calibri" panose="020F0502020204030204" pitchFamily="34" charset="0"/>
                <a:cs typeface="Arial" panose="020B0604020202020204" pitchFamily="34" charset="0"/>
              </a:rPr>
              <a:t>  pour chacune tel que calculer </a:t>
            </a:r>
            <a:r>
              <a:rPr lang="fr-FR" sz="2400" b="1" dirty="0">
                <a:effectLst/>
                <a:latin typeface="Calibri" panose="020F0502020204030204" pitchFamily="34" charset="0"/>
                <a:ea typeface="Calibri" panose="020F0502020204030204" pitchFamily="34" charset="0"/>
                <a:cs typeface="Arial" panose="020B0604020202020204" pitchFamily="34" charset="0"/>
              </a:rPr>
              <a:t>les revenue </a:t>
            </a:r>
            <a:r>
              <a:rPr lang="fr-FR" sz="2400" dirty="0">
                <a:effectLst/>
                <a:latin typeface="Calibri" panose="020F0502020204030204" pitchFamily="34" charset="0"/>
                <a:ea typeface="Calibri" panose="020F0502020204030204" pitchFamily="34" charset="0"/>
                <a:cs typeface="Arial" panose="020B0604020202020204" pitchFamily="34" charset="0"/>
              </a:rPr>
              <a:t>de chaque </a:t>
            </a:r>
            <a:r>
              <a:rPr lang="fr-FR" sz="2400" dirty="0" err="1">
                <a:effectLst/>
                <a:latin typeface="Calibri" panose="020F0502020204030204" pitchFamily="34" charset="0"/>
                <a:ea typeface="Calibri" panose="020F0502020204030204" pitchFamily="34" charset="0"/>
                <a:cs typeface="Arial" panose="020B0604020202020204" pitchFamily="34" charset="0"/>
              </a:rPr>
              <a:t>video</a:t>
            </a:r>
            <a:r>
              <a:rPr lang="fr-FR" sz="2400" dirty="0">
                <a:effectLst/>
                <a:latin typeface="Calibri" panose="020F0502020204030204" pitchFamily="34" charset="0"/>
                <a:ea typeface="Calibri" panose="020F0502020204030204" pitchFamily="34" charset="0"/>
                <a:cs typeface="Arial" panose="020B0604020202020204" pitchFamily="34" charset="0"/>
              </a:rPr>
              <a:t> et chaque musique ainsi </a:t>
            </a:r>
            <a:r>
              <a:rPr lang="fr-FR" sz="2400" b="1" dirty="0">
                <a:effectLst/>
                <a:latin typeface="Calibri" panose="020F0502020204030204" pitchFamily="34" charset="0"/>
                <a:ea typeface="Calibri" panose="020F0502020204030204" pitchFamily="34" charset="0"/>
                <a:cs typeface="Arial" panose="020B0604020202020204" pitchFamily="34" charset="0"/>
              </a:rPr>
              <a:t>les profits totales des </a:t>
            </a:r>
            <a:r>
              <a:rPr lang="fr-FR" sz="2400" b="1" dirty="0" err="1">
                <a:effectLst/>
                <a:latin typeface="Calibri" panose="020F0502020204030204" pitchFamily="34" charset="0"/>
                <a:ea typeface="Calibri" panose="020F0502020204030204" pitchFamily="34" charset="0"/>
                <a:cs typeface="Arial" panose="020B0604020202020204" pitchFamily="34" charset="0"/>
              </a:rPr>
              <a:t>video</a:t>
            </a:r>
            <a:r>
              <a:rPr lang="fr-FR" sz="2400" b="1" dirty="0">
                <a:effectLst/>
                <a:latin typeface="Calibri" panose="020F0502020204030204" pitchFamily="34" charset="0"/>
                <a:ea typeface="Calibri" panose="020F0502020204030204" pitchFamily="34" charset="0"/>
                <a:cs typeface="Arial" panose="020B0604020202020204" pitchFamily="34" charset="0"/>
              </a:rPr>
              <a:t> pendant une année </a:t>
            </a:r>
            <a:r>
              <a:rPr lang="fr-FR" sz="2400" b="1" dirty="0" err="1">
                <a:effectLst/>
                <a:latin typeface="Calibri" panose="020F0502020204030204" pitchFamily="34" charset="0"/>
                <a:ea typeface="Calibri" panose="020F0502020204030204" pitchFamily="34" charset="0"/>
                <a:cs typeface="Arial" panose="020B0604020202020204" pitchFamily="34" charset="0"/>
              </a:rPr>
              <a:t>specifique</a:t>
            </a:r>
            <a:r>
              <a:rPr lang="fr-FR" sz="2400" b="1" dirty="0">
                <a:effectLst/>
                <a:latin typeface="Calibri" panose="020F0502020204030204" pitchFamily="34" charset="0"/>
                <a:ea typeface="Calibri" panose="020F0502020204030204" pitchFamily="34" charset="0"/>
                <a:cs typeface="Arial" panose="020B0604020202020204" pitchFamily="34" charset="0"/>
              </a:rPr>
              <a:t> </a:t>
            </a:r>
            <a:r>
              <a:rPr lang="fr-FR" sz="2400" dirty="0">
                <a:effectLst/>
                <a:latin typeface="Calibri" panose="020F0502020204030204" pitchFamily="34" charset="0"/>
                <a:ea typeface="Calibri" panose="020F0502020204030204" pitchFamily="34" charset="0"/>
                <a:cs typeface="Arial" panose="020B0604020202020204" pitchFamily="34" charset="0"/>
              </a:rPr>
              <a:t>ou </a:t>
            </a:r>
            <a:r>
              <a:rPr lang="fr-FR" sz="2400" b="1" dirty="0">
                <a:effectLst/>
                <a:latin typeface="Calibri" panose="020F0502020204030204" pitchFamily="34" charset="0"/>
                <a:ea typeface="Calibri" panose="020F0502020204030204" pitchFamily="34" charset="0"/>
                <a:cs typeface="Arial" panose="020B0604020202020204" pitchFamily="34" charset="0"/>
              </a:rPr>
              <a:t>calculer les profits pour chacun</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On peut filtrer la recherche des </a:t>
            </a:r>
            <a:r>
              <a:rPr lang="fr-FR" sz="2400" dirty="0" err="1">
                <a:effectLst/>
                <a:latin typeface="Calibri" panose="020F0502020204030204" pitchFamily="34" charset="0"/>
                <a:ea typeface="Calibri" panose="020F0502020204030204" pitchFamily="34" charset="0"/>
                <a:cs typeface="Arial" panose="020B0604020202020204" pitchFamily="34" charset="0"/>
              </a:rPr>
              <a:t>video</a:t>
            </a:r>
            <a:r>
              <a:rPr lang="fr-FR" sz="2400" dirty="0">
                <a:effectLst/>
                <a:latin typeface="Calibri" panose="020F0502020204030204" pitchFamily="34" charset="0"/>
                <a:ea typeface="Calibri" panose="020F0502020204030204" pitchFamily="34" charset="0"/>
                <a:cs typeface="Arial" panose="020B0604020202020204" pitchFamily="34" charset="0"/>
              </a:rPr>
              <a:t> en choisissant </a:t>
            </a:r>
            <a:r>
              <a:rPr lang="fr-FR" sz="2400" b="1" dirty="0">
                <a:effectLst/>
                <a:latin typeface="Calibri" panose="020F0502020204030204" pitchFamily="34" charset="0"/>
                <a:ea typeface="Calibri" panose="020F0502020204030204" pitchFamily="34" charset="0"/>
                <a:cs typeface="Arial" panose="020B0604020202020204" pitchFamily="34" charset="0"/>
              </a:rPr>
              <a:t>le titre, le genre, le prix et l’année </a:t>
            </a:r>
            <a:endParaRPr lang="fr-FR" sz="2400" b="1"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 pour le genre </a:t>
            </a:r>
            <a:r>
              <a:rPr lang="fr-FR" sz="2400" b="1" dirty="0">
                <a:effectLst/>
                <a:latin typeface="Calibri" panose="020F0502020204030204" pitchFamily="34" charset="0"/>
                <a:ea typeface="Calibri" panose="020F0502020204030204" pitchFamily="34" charset="0"/>
                <a:cs typeface="Arial" panose="020B0604020202020204" pitchFamily="34" charset="0"/>
              </a:rPr>
              <a:t>film</a:t>
            </a:r>
            <a:r>
              <a:rPr lang="fr-FR" sz="2400" dirty="0">
                <a:effectLst/>
                <a:latin typeface="Calibri" panose="020F0502020204030204" pitchFamily="34" charset="0"/>
                <a:ea typeface="Calibri" panose="020F0502020204030204" pitchFamily="34" charset="0"/>
                <a:cs typeface="Arial" panose="020B0604020202020204" pitchFamily="34" charset="0"/>
              </a:rPr>
              <a:t> de </a:t>
            </a:r>
            <a:r>
              <a:rPr lang="fr-FR" sz="2400" dirty="0" err="1">
                <a:effectLst/>
                <a:latin typeface="Calibri" panose="020F0502020204030204" pitchFamily="34" charset="0"/>
                <a:ea typeface="Calibri" panose="020F0502020204030204" pitchFamily="34" charset="0"/>
                <a:cs typeface="Arial" panose="020B0604020202020204" pitchFamily="34" charset="0"/>
              </a:rPr>
              <a:t>videos</a:t>
            </a:r>
            <a:r>
              <a:rPr lang="fr-FR" sz="2400" dirty="0">
                <a:effectLst/>
                <a:latin typeface="Calibri" panose="020F0502020204030204" pitchFamily="34" charset="0"/>
                <a:ea typeface="Calibri" panose="020F0502020204030204" pitchFamily="34" charset="0"/>
                <a:cs typeface="Arial" panose="020B0604020202020204" pitchFamily="34" charset="0"/>
              </a:rPr>
              <a:t> on peut consulter </a:t>
            </a:r>
            <a:r>
              <a:rPr lang="fr-FR" sz="2400" b="1" dirty="0">
                <a:effectLst/>
                <a:latin typeface="Calibri" panose="020F0502020204030204" pitchFamily="34" charset="0"/>
                <a:ea typeface="Calibri" panose="020F0502020204030204" pitchFamily="34" charset="0"/>
                <a:cs typeface="Arial" panose="020B0604020202020204" pitchFamily="34" charset="0"/>
              </a:rPr>
              <a:t>les acteurs de chaque film</a:t>
            </a:r>
            <a:r>
              <a:rPr lang="fr-FR" sz="2400" dirty="0">
                <a:effectLst/>
                <a:latin typeface="Calibri" panose="020F0502020204030204" pitchFamily="34" charset="0"/>
                <a:ea typeface="Calibri" panose="020F0502020204030204" pitchFamily="34" charset="0"/>
                <a:cs typeface="Arial" panose="020B0604020202020204" pitchFamily="34" charset="0"/>
              </a:rPr>
              <a:t> et on peut aussi effectuer </a:t>
            </a:r>
            <a:r>
              <a:rPr lang="fr-FR" sz="2400" b="1" dirty="0">
                <a:effectLst/>
                <a:latin typeface="Calibri" panose="020F0502020204030204" pitchFamily="34" charset="0"/>
                <a:ea typeface="Calibri" panose="020F0502020204030204" pitchFamily="34" charset="0"/>
                <a:cs typeface="Arial" panose="020B0604020202020204" pitchFamily="34" charset="0"/>
              </a:rPr>
              <a:t>une recherche </a:t>
            </a:r>
            <a:r>
              <a:rPr lang="fr-FR" sz="2400" b="1" dirty="0" err="1">
                <a:effectLst/>
                <a:latin typeface="Calibri" panose="020F0502020204030204" pitchFamily="34" charset="0"/>
                <a:ea typeface="Calibri" panose="020F0502020204030204" pitchFamily="34" charset="0"/>
                <a:cs typeface="Arial" panose="020B0604020202020204" pitchFamily="34" charset="0"/>
              </a:rPr>
              <a:t>detaillé</a:t>
            </a:r>
            <a:r>
              <a:rPr lang="fr-FR" sz="2400" b="1" dirty="0">
                <a:effectLst/>
                <a:latin typeface="Calibri" panose="020F0502020204030204" pitchFamily="34" charset="0"/>
                <a:ea typeface="Calibri" panose="020F0502020204030204" pitchFamily="34" charset="0"/>
                <a:cs typeface="Arial" panose="020B0604020202020204" pitchFamily="34" charset="0"/>
              </a:rPr>
              <a:t> sur les acteurs </a:t>
            </a:r>
            <a:r>
              <a:rPr lang="fr-FR" sz="2400" dirty="0">
                <a:effectLst/>
                <a:latin typeface="Calibri" panose="020F0502020204030204" pitchFamily="34" charset="0"/>
                <a:ea typeface="Calibri" panose="020F0502020204030204" pitchFamily="34" charset="0"/>
                <a:cs typeface="Arial" panose="020B0604020202020204" pitchFamily="34" charset="0"/>
              </a:rPr>
              <a:t>et les filtrage sont synchronisé</a:t>
            </a:r>
            <a:r>
              <a:rPr lang="fr-FR" sz="2400" b="1" dirty="0">
                <a:effectLst/>
                <a:latin typeface="Calibri" panose="020F0502020204030204" pitchFamily="34" charset="0"/>
                <a:ea typeface="Calibri" panose="020F0502020204030204" pitchFamily="34" charset="0"/>
                <a:cs typeface="Arial" panose="020B0604020202020204" pitchFamily="34" charset="0"/>
              </a:rPr>
              <a:t> ( si on ajoute une nouvelle filme , le menu des filme va être mis a jour automatiquement en ajoutant le choix de nouvelle </a:t>
            </a:r>
            <a:r>
              <a:rPr lang="fr-FR" sz="2400" b="1">
                <a:effectLst/>
                <a:latin typeface="Calibri" panose="020F0502020204030204" pitchFamily="34" charset="0"/>
                <a:ea typeface="Calibri" panose="020F0502020204030204" pitchFamily="34" charset="0"/>
                <a:cs typeface="Arial" panose="020B0604020202020204" pitchFamily="34" charset="0"/>
              </a:rPr>
              <a:t>film)</a:t>
            </a:r>
            <a:endParaRPr lang="en-US" sz="24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67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233487" y="214977"/>
            <a:ext cx="9725026" cy="1325880"/>
          </a:xfrm>
        </p:spPr>
        <p:txBody>
          <a:bodyPr>
            <a:normAutofit fontScale="90000"/>
          </a:bodyPr>
          <a:lstStyle/>
          <a:p>
            <a:pPr marR="0">
              <a:lnSpc>
                <a:spcPct val="107000"/>
              </a:lnSpc>
              <a:spcBef>
                <a:spcPts val="0"/>
              </a:spcBef>
              <a:spcAft>
                <a:spcPts val="800"/>
              </a:spcAft>
            </a:pPr>
            <a:r>
              <a:rPr lang="fr-FR" sz="4400" b="1" dirty="0">
                <a:effectLst/>
                <a:latin typeface="Calibri" panose="020F0502020204030204" pitchFamily="34" charset="0"/>
                <a:ea typeface="Calibri" panose="020F0502020204030204" pitchFamily="34" charset="0"/>
                <a:cs typeface="Arial" panose="020B0604020202020204" pitchFamily="34" charset="0"/>
              </a:rPr>
              <a:t>Traitement et extraction de  données</a:t>
            </a:r>
            <a:endParaRPr lang="en-US" sz="44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4" name="ZoneTexte 3">
            <a:extLst>
              <a:ext uri="{FF2B5EF4-FFF2-40B4-BE49-F238E27FC236}">
                <a16:creationId xmlns="" xmlns:a16="http://schemas.microsoft.com/office/drawing/2014/main" id="{92167D91-2ABE-87ED-D4CA-B60A186978B7}"/>
              </a:ext>
            </a:extLst>
          </p:cNvPr>
          <p:cNvSpPr txBox="1"/>
          <p:nvPr/>
        </p:nvSpPr>
        <p:spPr>
          <a:xfrm>
            <a:off x="1233487" y="1348811"/>
            <a:ext cx="10783078" cy="3772508"/>
          </a:xfrm>
          <a:prstGeom prst="rect">
            <a:avLst/>
          </a:prstGeom>
          <a:noFill/>
        </p:spPr>
        <p:txBody>
          <a:bodyPr wrap="square">
            <a:spAutoFit/>
          </a:bodyPr>
          <a:lstStyle/>
          <a:p>
            <a:pPr marL="0"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-Pour les requêtes </a:t>
            </a:r>
            <a:r>
              <a:rPr lang="fr-FR" sz="2400" dirty="0" err="1">
                <a:effectLst/>
                <a:latin typeface="Calibri" panose="020F0502020204030204" pitchFamily="34" charset="0"/>
                <a:ea typeface="Calibri" panose="020F0502020204030204" pitchFamily="34" charset="0"/>
                <a:cs typeface="Arial" panose="020B0604020202020204" pitchFamily="34" charset="0"/>
              </a:rPr>
              <a:t>sql</a:t>
            </a:r>
            <a:r>
              <a:rPr lang="fr-FR" sz="2400" dirty="0">
                <a:effectLst/>
                <a:latin typeface="Calibri" panose="020F0502020204030204" pitchFamily="34" charset="0"/>
                <a:ea typeface="Calibri" panose="020F0502020204030204" pitchFamily="34" charset="0"/>
                <a:cs typeface="Arial" panose="020B0604020202020204" pitchFamily="34" charset="0"/>
              </a:rPr>
              <a:t> , on a utilisé les librairies </a:t>
            </a:r>
            <a:r>
              <a:rPr lang="fr-FR" sz="2400" dirty="0" err="1">
                <a:effectLst/>
                <a:latin typeface="Calibri" panose="020F0502020204030204" pitchFamily="34" charset="0"/>
                <a:ea typeface="Calibri" panose="020F0502020204030204" pitchFamily="34" charset="0"/>
                <a:cs typeface="Arial" panose="020B0604020202020204" pitchFamily="34" charset="0"/>
              </a:rPr>
              <a:t>java.sql.PreparedStatement</a:t>
            </a:r>
            <a:r>
              <a:rPr lang="fr-FR" sz="2400" dirty="0">
                <a:effectLst/>
                <a:latin typeface="Calibri" panose="020F0502020204030204" pitchFamily="34" charset="0"/>
                <a:ea typeface="Calibri" panose="020F0502020204030204" pitchFamily="34" charset="0"/>
                <a:cs typeface="Arial" panose="020B0604020202020204" pitchFamily="34" charset="0"/>
              </a:rPr>
              <a:t> et </a:t>
            </a:r>
            <a:r>
              <a:rPr lang="fr-FR" sz="2400" dirty="0" err="1">
                <a:effectLst/>
                <a:latin typeface="Calibri" panose="020F0502020204030204" pitchFamily="34" charset="0"/>
                <a:ea typeface="Calibri" panose="020F0502020204030204" pitchFamily="34" charset="0"/>
                <a:cs typeface="Arial" panose="020B0604020202020204" pitchFamily="34" charset="0"/>
              </a:rPr>
              <a:t>java.sql.Statement</a:t>
            </a:r>
            <a:r>
              <a:rPr lang="fr-FR" sz="2400" dirty="0">
                <a:effectLst/>
                <a:latin typeface="Calibri" panose="020F0502020204030204" pitchFamily="34" charset="0"/>
                <a:ea typeface="Calibri" panose="020F0502020204030204" pitchFamily="34" charset="0"/>
                <a:cs typeface="Arial" panose="020B0604020202020204" pitchFamily="34" charset="0"/>
              </a:rPr>
              <a:t> pour l’exécution des </a:t>
            </a:r>
            <a:r>
              <a:rPr lang="fr-FR" sz="2400" dirty="0" err="1">
                <a:effectLst/>
                <a:latin typeface="Calibri" panose="020F0502020204030204" pitchFamily="34" charset="0"/>
                <a:ea typeface="Calibri" panose="020F0502020204030204" pitchFamily="34" charset="0"/>
                <a:cs typeface="Arial" panose="020B0604020202020204" pitchFamily="34" charset="0"/>
              </a:rPr>
              <a:t>requetes</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dirty="0" err="1">
                <a:effectLst/>
                <a:latin typeface="Calibri" panose="020F0502020204030204" pitchFamily="34" charset="0"/>
                <a:ea typeface="Calibri" panose="020F0502020204030204" pitchFamily="34" charset="0"/>
                <a:cs typeface="Arial" panose="020B0604020202020204" pitchFamily="34" charset="0"/>
              </a:rPr>
              <a:t>sql</a:t>
            </a:r>
            <a:r>
              <a:rPr lang="fr-FR" sz="2400" dirty="0">
                <a:effectLst/>
                <a:latin typeface="Calibri" panose="020F0502020204030204" pitchFamily="34" charset="0"/>
                <a:ea typeface="Calibri" panose="020F0502020204030204" pitchFamily="34" charset="0"/>
                <a:cs typeface="Arial" panose="020B0604020202020204" pitchFamily="34" charset="0"/>
              </a:rPr>
              <a:t> d’insertion(insert) ,</a:t>
            </a:r>
            <a:r>
              <a:rPr lang="fr-FR" sz="2400" dirty="0" err="1">
                <a:effectLst/>
                <a:latin typeface="Calibri" panose="020F0502020204030204" pitchFamily="34" charset="0"/>
                <a:ea typeface="Calibri" panose="020F0502020204030204" pitchFamily="34" charset="0"/>
                <a:cs typeface="Arial" panose="020B0604020202020204" pitchFamily="34" charset="0"/>
              </a:rPr>
              <a:t>supression</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dirty="0" err="1">
                <a:effectLst/>
                <a:latin typeface="Calibri" panose="020F0502020204030204" pitchFamily="34" charset="0"/>
                <a:ea typeface="Calibri" panose="020F0502020204030204" pitchFamily="34" charset="0"/>
                <a:cs typeface="Arial" panose="020B0604020202020204" pitchFamily="34" charset="0"/>
              </a:rPr>
              <a:t>delete</a:t>
            </a:r>
            <a:r>
              <a:rPr lang="fr-FR" sz="2400" dirty="0">
                <a:effectLst/>
                <a:latin typeface="Calibri" panose="020F0502020204030204" pitchFamily="34" charset="0"/>
                <a:ea typeface="Calibri" panose="020F0502020204030204" pitchFamily="34" charset="0"/>
                <a:cs typeface="Arial" panose="020B0604020202020204" pitchFamily="34" charset="0"/>
              </a:rPr>
              <a:t>)et de modification(update).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-Pour l’interrogation de base de donnés on a utilisé la librairie </a:t>
            </a:r>
            <a:r>
              <a:rPr lang="fr-FR" sz="2400" dirty="0" err="1">
                <a:effectLst/>
                <a:latin typeface="Calibri" panose="020F0502020204030204" pitchFamily="34" charset="0"/>
                <a:ea typeface="Calibri" panose="020F0502020204030204" pitchFamily="34" charset="0"/>
                <a:cs typeface="Arial" panose="020B0604020202020204" pitchFamily="34" charset="0"/>
              </a:rPr>
              <a:t>ResultSet</a:t>
            </a:r>
            <a:r>
              <a:rPr lang="fr-FR" sz="2400" dirty="0">
                <a:effectLst/>
                <a:latin typeface="Calibri" panose="020F0502020204030204" pitchFamily="34" charset="0"/>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a:t>
            </a:r>
            <a:r>
              <a:rPr lang="fr-FR" sz="2400" dirty="0" err="1">
                <a:effectLst/>
                <a:latin typeface="Calibri" panose="020F0502020204030204" pitchFamily="34" charset="0"/>
                <a:ea typeface="Calibri" panose="020F0502020204030204" pitchFamily="34" charset="0"/>
                <a:cs typeface="Arial" panose="020B0604020202020204" pitchFamily="34" charset="0"/>
              </a:rPr>
              <a:t>SQLException</a:t>
            </a:r>
            <a:r>
              <a:rPr lang="fr-FR" sz="2400" dirty="0">
                <a:effectLst/>
                <a:latin typeface="Calibri" panose="020F0502020204030204" pitchFamily="34" charset="0"/>
                <a:ea typeface="Calibri" panose="020F0502020204030204" pitchFamily="34" charset="0"/>
                <a:cs typeface="Arial" panose="020B0604020202020204" pitchFamily="34" charset="0"/>
              </a:rPr>
              <a:t> : pour traiter les exceptions concernant les requêtes </a:t>
            </a:r>
            <a:r>
              <a:rPr lang="fr-FR" sz="2400" dirty="0" err="1">
                <a:effectLst/>
                <a:latin typeface="Calibri" panose="020F0502020204030204" pitchFamily="34" charset="0"/>
                <a:ea typeface="Calibri" panose="020F0502020204030204" pitchFamily="34" charset="0"/>
                <a:cs typeface="Arial" panose="020B0604020202020204" pitchFamily="34" charset="0"/>
              </a:rPr>
              <a:t>sql</a:t>
            </a:r>
            <a:r>
              <a:rPr lang="fr-FR" sz="2400" dirty="0">
                <a:effectLst/>
                <a:latin typeface="Calibri" panose="020F0502020204030204" pitchFamily="34" charset="0"/>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fr-FR" sz="2400" dirty="0">
                <a:effectLst/>
                <a:latin typeface="Calibri" panose="020F0502020204030204" pitchFamily="34" charset="0"/>
                <a:ea typeface="Calibri" panose="020F0502020204030204" pitchFamily="34" charset="0"/>
                <a:cs typeface="Arial" panose="020B0604020202020204" pitchFamily="34" charset="0"/>
              </a:rPr>
              <a:t>-</a:t>
            </a:r>
            <a:r>
              <a:rPr lang="fr-FR" sz="2400" dirty="0" err="1">
                <a:effectLst/>
                <a:latin typeface="Calibri" panose="020F0502020204030204" pitchFamily="34" charset="0"/>
                <a:ea typeface="Calibri" panose="020F0502020204030204" pitchFamily="34" charset="0"/>
                <a:cs typeface="Arial" panose="020B0604020202020204" pitchFamily="34" charset="0"/>
              </a:rPr>
              <a:t>ClassNotFoundException</a:t>
            </a:r>
            <a:r>
              <a:rPr lang="fr-FR" sz="2400" dirty="0">
                <a:effectLst/>
                <a:latin typeface="Calibri" panose="020F0502020204030204" pitchFamily="34" charset="0"/>
                <a:ea typeface="Calibri" panose="020F0502020204030204" pitchFamily="34" charset="0"/>
                <a:cs typeface="Arial" panose="020B0604020202020204" pitchFamily="34" charset="0"/>
              </a:rPr>
              <a:t> : pour traiter les problèmes de connexion entre le programme et la base de données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5939000"/>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TM33968143</Template>
  <TotalTime>0</TotalTime>
  <Words>720</Words>
  <Application>Microsoft Office PowerPoint</Application>
  <PresentationFormat>Custom</PresentationFormat>
  <Paragraphs>90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Médiathque  Numérique</vt:lpstr>
      <vt:lpstr>ABOUT US</vt:lpstr>
      <vt:lpstr>Programmes utilisés : </vt:lpstr>
      <vt:lpstr>Description </vt:lpstr>
      <vt:lpstr>PowerPoint Presentation</vt:lpstr>
      <vt:lpstr>PowerPoint Presentation</vt:lpstr>
      <vt:lpstr>Fonctionalité</vt:lpstr>
      <vt:lpstr>Fonctionalité(suite)</vt:lpstr>
      <vt:lpstr>Traitement et extraction de  données</vt:lpstr>
      <vt:lpstr>Application OVERVIEW</vt:lpstr>
      <vt:lpstr>Login</vt:lpstr>
      <vt:lpstr>Inscription</vt:lpstr>
      <vt:lpstr>Acceuil</vt:lpstr>
      <vt:lpstr>Ajout/supp de Video</vt:lpstr>
      <vt:lpstr>Calculer revenue/profit/ajout nombre d’achats</vt:lpstr>
      <vt:lpstr>Filtrage et Recherche</vt:lpstr>
      <vt:lpstr>Ajout/suppression et fonctionalités de page Emprunts</vt:lpstr>
      <vt:lpstr>Procedure stockée : le livre le plus emprunté tous le temps</vt:lpstr>
      <vt:lpstr>La procedure : stat_book()</vt:lpstr>
      <vt:lpstr>Merci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2021-05-30T21:15:46Z</dcterms:created>
  <dcterms:modified xsi:type="dcterms:W3CDTF">2024-06-07T13:41:51Z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